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258" r:id="rId5"/>
    <p:sldId id="271" r:id="rId6"/>
    <p:sldId id="260" r:id="rId7"/>
    <p:sldId id="261" r:id="rId8"/>
    <p:sldId id="262" r:id="rId9"/>
    <p:sldId id="263" r:id="rId10"/>
    <p:sldId id="264" r:id="rId11"/>
    <p:sldId id="265" r:id="rId12"/>
    <p:sldId id="266" r:id="rId13"/>
    <p:sldId id="267" r:id="rId14"/>
    <p:sldId id="273" r:id="rId15"/>
    <p:sldId id="274" r:id="rId16"/>
    <p:sldId id="275" r:id="rId17"/>
    <p:sldId id="276" r:id="rId18"/>
    <p:sldId id="277" r:id="rId19"/>
    <p:sldId id="278" r:id="rId20"/>
    <p:sldId id="270" r:id="rId21"/>
    <p:sldId id="279" r:id="rId22"/>
    <p:sldId id="280" r:id="rId23"/>
    <p:sldId id="281" r:id="rId24"/>
    <p:sldId id="282" r:id="rId25"/>
    <p:sldId id="283" r:id="rId26"/>
    <p:sldId id="284" r:id="rId27"/>
    <p:sldId id="288" r:id="rId28"/>
    <p:sldId id="285" r:id="rId29"/>
    <p:sldId id="287" r:id="rId30"/>
    <p:sldId id="286"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7"/>
    <p:restoredTop sz="95329"/>
  </p:normalViewPr>
  <p:slideViewPr>
    <p:cSldViewPr snapToGrid="0">
      <p:cViewPr varScale="1">
        <p:scale>
          <a:sx n="79" d="100"/>
          <a:sy n="79" d="100"/>
        </p:scale>
        <p:origin x="240"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BE55-39E3-A04D-8450-0E7A7689EE36}" type="datetimeFigureOut">
              <a:rPr lang="en-US" smtClean="0"/>
              <a:t>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FABBD-21F5-E84A-BC7D-B588C1C387F1}" type="slidenum">
              <a:rPr lang="en-US" smtClean="0"/>
              <a:t>‹#›</a:t>
            </a:fld>
            <a:endParaRPr lang="en-US"/>
          </a:p>
        </p:txBody>
      </p:sp>
    </p:spTree>
    <p:extLst>
      <p:ext uri="{BB962C8B-B14F-4D97-AF65-F5344CB8AC3E}">
        <p14:creationId xmlns:p14="http://schemas.microsoft.com/office/powerpoint/2010/main" val="54864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29</a:t>
            </a:fld>
            <a:endParaRPr lang="en-US"/>
          </a:p>
        </p:txBody>
      </p:sp>
    </p:spTree>
    <p:extLst>
      <p:ext uri="{BB962C8B-B14F-4D97-AF65-F5344CB8AC3E}">
        <p14:creationId xmlns:p14="http://schemas.microsoft.com/office/powerpoint/2010/main" val="364608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30</a:t>
            </a:fld>
            <a:endParaRPr lang="en-US"/>
          </a:p>
        </p:txBody>
      </p:sp>
    </p:spTree>
    <p:extLst>
      <p:ext uri="{BB962C8B-B14F-4D97-AF65-F5344CB8AC3E}">
        <p14:creationId xmlns:p14="http://schemas.microsoft.com/office/powerpoint/2010/main" val="357553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C94-016B-404A-438F-87480B21FC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ABD5B0A-3AC5-23E2-7A1E-2AFA4F59D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0D98BC-5E87-9B7B-FCB9-7E9D12566E87}"/>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E3655104-0156-F424-EDAE-138DC482B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050BB-C81B-0F2F-F79D-65C381BFE002}"/>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932006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9F33-3EE9-D03E-3081-27CCED00DC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AC551F-F0E5-7653-2157-31BAF8229A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66ACC0-06AA-54AE-E73F-61A96BCB487A}"/>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94F93244-0787-8299-9226-7BCC5E8F5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BCD53-90CE-4B91-D533-5098A07B2D25}"/>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9598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9BFF6-6225-7A07-411E-7DA5FAE330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0F20F5-873D-E504-81C6-F711B92A9C9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745927-9B5C-BD8C-03C6-88982F8325D6}"/>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5C7BEC79-D035-2302-642B-387C184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BF32B-5BE9-312C-6AFC-DAB34DC9A9D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91594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3FB-A249-9563-8D44-D88187C70A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46CF3D-24B3-7F7A-C346-29AA160C98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C882CE-EED2-2648-82FA-A001DF833D88}"/>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18ED4A1A-0C3D-C77B-DD38-F0B81330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48F0F-5A6D-3EE9-4656-6EA3ABC5E0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80896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26D4-F686-1BAB-4C15-3908E001C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1A1C28-23EA-E24A-011F-E37746C13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C73E4A-7359-468A-7E2C-F3CB2FF04701}"/>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F48E565E-9058-BDBA-52DE-F40D5199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391D-0EF8-E29A-4AD1-89121B4A9D41}"/>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162034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EBEE-1FC2-0201-9087-C1EA55F4B5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7EA023-F045-512B-2369-99A21217C7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1818B8-1681-6497-5753-89E2791412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5ACE84-BA8B-F875-1CB4-806B10A3B4A0}"/>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6" name="Footer Placeholder 5">
            <a:extLst>
              <a:ext uri="{FF2B5EF4-FFF2-40B4-BE49-F238E27FC236}">
                <a16:creationId xmlns:a16="http://schemas.microsoft.com/office/drawing/2014/main" id="{DDC76AD6-C03F-D8B6-1F4A-6D43A6320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5CA60-2B59-935C-515D-0079217BBB2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44094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5B5C-05D7-7ADF-6C9A-BB2436B3EE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E5A788-5A06-BBA4-A2E0-BC77042D4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7F3A84-B11B-2F59-96FF-947F0F2C02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735BAC-2879-49E1-5FAC-9F066E414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7D74F7-9B7F-F961-2107-A131DFB9AB6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0ADF95-B08F-9180-008F-35811095BAAF}"/>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8" name="Footer Placeholder 7">
            <a:extLst>
              <a:ext uri="{FF2B5EF4-FFF2-40B4-BE49-F238E27FC236}">
                <a16:creationId xmlns:a16="http://schemas.microsoft.com/office/drawing/2014/main" id="{061BF135-F2B0-C340-DE4A-DE1013E79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F9711-778D-86EF-381F-5DE5AC0472D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71107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D20B-805B-41EA-C1FC-52F53B8806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05568B-1FFA-C6DD-F108-447687E9D4F0}"/>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4" name="Footer Placeholder 3">
            <a:extLst>
              <a:ext uri="{FF2B5EF4-FFF2-40B4-BE49-F238E27FC236}">
                <a16:creationId xmlns:a16="http://schemas.microsoft.com/office/drawing/2014/main" id="{A4973E84-BEE2-0E5D-EB71-5F000261A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7A1C5D-00CA-22CF-293A-51289FAE26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77901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EA276-21E0-F07F-3131-673C00276C0F}"/>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3" name="Footer Placeholder 2">
            <a:extLst>
              <a:ext uri="{FF2B5EF4-FFF2-40B4-BE49-F238E27FC236}">
                <a16:creationId xmlns:a16="http://schemas.microsoft.com/office/drawing/2014/main" id="{E4A346A2-A4D1-5FAD-EFBE-A8475DE655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F5163-5B9A-9579-8795-631B56B2BD0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25334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510B-8FC8-79C9-CCAA-A6D347C60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0E5DB84-5519-D87E-DA8B-A5400602B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0CF50B-0709-ED09-F7D6-7B8EC4918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78817-682C-BCA1-BE8D-8A736D7F4BBA}"/>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6" name="Footer Placeholder 5">
            <a:extLst>
              <a:ext uri="{FF2B5EF4-FFF2-40B4-BE49-F238E27FC236}">
                <a16:creationId xmlns:a16="http://schemas.microsoft.com/office/drawing/2014/main" id="{1D107F0F-7385-9293-31FB-C02D3D06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098B9-4601-FDFC-36D1-E3D4BF2695E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92917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2A6F-F697-5DAC-94E1-E5BCDDA70B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9B7244-1C25-260D-7555-8EA5A11ED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547B1-EA77-994A-5DE4-7DB84F769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2F790B-7B3E-4299-A200-A6A24D9C1472}"/>
              </a:ext>
            </a:extLst>
          </p:cNvPr>
          <p:cNvSpPr>
            <a:spLocks noGrp="1"/>
          </p:cNvSpPr>
          <p:nvPr>
            <p:ph type="dt" sz="half" idx="10"/>
          </p:nvPr>
        </p:nvSpPr>
        <p:spPr/>
        <p:txBody>
          <a:bodyPr/>
          <a:lstStyle/>
          <a:p>
            <a:fld id="{59610E70-15FF-4746-A9E1-E1ED57718558}" type="datetimeFigureOut">
              <a:rPr lang="en-US" smtClean="0"/>
              <a:t>12/20/22</a:t>
            </a:fld>
            <a:endParaRPr lang="en-US"/>
          </a:p>
        </p:txBody>
      </p:sp>
      <p:sp>
        <p:nvSpPr>
          <p:cNvPr id="6" name="Footer Placeholder 5">
            <a:extLst>
              <a:ext uri="{FF2B5EF4-FFF2-40B4-BE49-F238E27FC236}">
                <a16:creationId xmlns:a16="http://schemas.microsoft.com/office/drawing/2014/main" id="{C32D46C9-DBAD-DEAF-96CA-AEFB31F59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1DA7A-1F38-629C-3202-7A07CE017733}"/>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52075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5AD3E-56E9-AFD3-770F-E2EDC8A38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1C11CC-F8B3-D6F6-7241-92529FDA0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4C42D-19B1-20AC-EB20-5EB3EC6E5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0E70-15FF-4746-A9E1-E1ED57718558}" type="datetimeFigureOut">
              <a:rPr lang="en-US" smtClean="0"/>
              <a:t>12/20/22</a:t>
            </a:fld>
            <a:endParaRPr lang="en-US"/>
          </a:p>
        </p:txBody>
      </p:sp>
      <p:sp>
        <p:nvSpPr>
          <p:cNvPr id="5" name="Footer Placeholder 4">
            <a:extLst>
              <a:ext uri="{FF2B5EF4-FFF2-40B4-BE49-F238E27FC236}">
                <a16:creationId xmlns:a16="http://schemas.microsoft.com/office/drawing/2014/main" id="{BBA1AB36-FE4D-3E25-FB38-466B9564D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A00360-8101-CA6E-4405-383750BE7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B25FB-9CA0-164B-A74E-1951AD5BCC7F}" type="slidenum">
              <a:rPr lang="en-US" smtClean="0"/>
              <a:t>‹#›</a:t>
            </a:fld>
            <a:endParaRPr lang="en-US"/>
          </a:p>
        </p:txBody>
      </p:sp>
    </p:spTree>
    <p:extLst>
      <p:ext uri="{BB962C8B-B14F-4D97-AF65-F5344CB8AC3E}">
        <p14:creationId xmlns:p14="http://schemas.microsoft.com/office/powerpoint/2010/main" val="1929404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CBC78-685D-3216-8EA5-9CF1478A5E53}"/>
              </a:ext>
            </a:extLst>
          </p:cNvPr>
          <p:cNvSpPr txBox="1"/>
          <p:nvPr/>
        </p:nvSpPr>
        <p:spPr>
          <a:xfrm>
            <a:off x="121920" y="242054"/>
            <a:ext cx="6096000" cy="461665"/>
          </a:xfrm>
          <a:prstGeom prst="rect">
            <a:avLst/>
          </a:prstGeom>
          <a:noFill/>
        </p:spPr>
        <p:txBody>
          <a:bodyPr wrap="square">
            <a:spAutoFit/>
          </a:bodyPr>
          <a:lstStyle/>
          <a:p>
            <a:pPr algn="just"/>
            <a:r>
              <a:rPr lang="en-IN" sz="2400" b="0" i="0" dirty="0">
                <a:solidFill>
                  <a:srgbClr val="610B38"/>
                </a:solidFill>
                <a:effectLst/>
                <a:latin typeface="erdana"/>
              </a:rPr>
              <a:t>Constructors in Java</a:t>
            </a:r>
          </a:p>
        </p:txBody>
      </p:sp>
      <p:sp>
        <p:nvSpPr>
          <p:cNvPr id="9" name="TextBox 8">
            <a:extLst>
              <a:ext uri="{FF2B5EF4-FFF2-40B4-BE49-F238E27FC236}">
                <a16:creationId xmlns:a16="http://schemas.microsoft.com/office/drawing/2014/main" id="{6BE8A013-CAC9-ECF2-D20E-C51BF7A6C100}"/>
              </a:ext>
            </a:extLst>
          </p:cNvPr>
          <p:cNvSpPr txBox="1"/>
          <p:nvPr/>
        </p:nvSpPr>
        <p:spPr>
          <a:xfrm>
            <a:off x="228600" y="1030517"/>
            <a:ext cx="11673840" cy="5078313"/>
          </a:xfrm>
          <a:prstGeom prst="rect">
            <a:avLst/>
          </a:prstGeom>
          <a:noFill/>
        </p:spPr>
        <p:txBody>
          <a:bodyPr wrap="square">
            <a:spAutoFit/>
          </a:bodyPr>
          <a:lstStyle/>
          <a:p>
            <a:r>
              <a:rPr lang="en-US" dirty="0"/>
              <a:t>In Java, a constructor is a block of codes similar to the method. It is called when an instance of the class is created. At the time of calling constructor, memory for the object is allocated in the memory.</a:t>
            </a:r>
          </a:p>
          <a:p>
            <a:endParaRPr lang="en-US" dirty="0"/>
          </a:p>
          <a:p>
            <a:r>
              <a:rPr lang="en-IN" b="0" i="0" dirty="0">
                <a:solidFill>
                  <a:srgbClr val="333333"/>
                </a:solidFill>
                <a:effectLst/>
              </a:rPr>
              <a:t>Every time an object is created using the new keyword, at least one constructor is called.</a:t>
            </a:r>
          </a:p>
          <a:p>
            <a:endParaRPr lang="en-IN" dirty="0">
              <a:solidFill>
                <a:srgbClr val="333333"/>
              </a:solidFill>
            </a:endParaRPr>
          </a:p>
          <a:p>
            <a:r>
              <a:rPr lang="en-IN" b="0" i="0" dirty="0">
                <a:solidFill>
                  <a:srgbClr val="333333"/>
                </a:solidFill>
                <a:effectLst/>
                <a:latin typeface="inter-regular"/>
              </a:rPr>
              <a:t>It calls a default constructor if there is no constructor available in the class. In such case, Java compiler provides a default constructor by default.</a:t>
            </a:r>
          </a:p>
          <a:p>
            <a:endParaRPr lang="en-IN" dirty="0">
              <a:solidFill>
                <a:srgbClr val="333333"/>
              </a:solidFill>
              <a:latin typeface="inter-regular"/>
            </a:endParaRPr>
          </a:p>
          <a:p>
            <a:r>
              <a:rPr lang="en-IN" b="0" i="0" dirty="0">
                <a:solidFill>
                  <a:srgbClr val="333333"/>
                </a:solidFill>
                <a:effectLst/>
                <a:latin typeface="inter-regular"/>
              </a:rPr>
              <a:t>There are two types of constructors in Java: no-</a:t>
            </a:r>
            <a:r>
              <a:rPr lang="en-IN" b="0" i="0" dirty="0" err="1">
                <a:solidFill>
                  <a:srgbClr val="333333"/>
                </a:solidFill>
                <a:effectLst/>
                <a:latin typeface="inter-regular"/>
              </a:rPr>
              <a:t>arg</a:t>
            </a:r>
            <a:r>
              <a:rPr lang="en-IN" b="0" i="0" dirty="0">
                <a:solidFill>
                  <a:srgbClr val="333333"/>
                </a:solidFill>
                <a:effectLst/>
                <a:latin typeface="inter-regular"/>
              </a:rPr>
              <a:t> constructor, and parameterized constructor.</a:t>
            </a:r>
          </a:p>
          <a:p>
            <a:endParaRPr lang="en-IN" dirty="0">
              <a:solidFill>
                <a:srgbClr val="333333"/>
              </a:solidFill>
              <a:latin typeface="inter-regular"/>
            </a:endParaRPr>
          </a:p>
          <a:p>
            <a:endParaRPr lang="en-IN" dirty="0">
              <a:solidFill>
                <a:srgbClr val="333333"/>
              </a:solidFill>
              <a:latin typeface="inter-regular"/>
            </a:endParaRPr>
          </a:p>
          <a:p>
            <a:pPr algn="just"/>
            <a:r>
              <a:rPr lang="en-IN" b="0" i="0" dirty="0">
                <a:solidFill>
                  <a:srgbClr val="333333"/>
                </a:solidFill>
                <a:effectLst/>
                <a:latin typeface="inter-regular"/>
              </a:rPr>
              <a:t>There are two rules defined for the constructor.</a:t>
            </a:r>
          </a:p>
          <a:p>
            <a:pPr algn="just">
              <a:buFont typeface="+mj-lt"/>
              <a:buAutoNum type="arabicPeriod"/>
            </a:pPr>
            <a:r>
              <a:rPr lang="en-IN" b="0" i="0" dirty="0">
                <a:solidFill>
                  <a:srgbClr val="000000"/>
                </a:solidFill>
                <a:effectLst/>
                <a:latin typeface="inter-regular"/>
              </a:rPr>
              <a:t>Constructor name must be the same as its class name</a:t>
            </a:r>
          </a:p>
          <a:p>
            <a:pPr algn="just">
              <a:buFont typeface="+mj-lt"/>
              <a:buAutoNum type="arabicPeriod"/>
            </a:pPr>
            <a:r>
              <a:rPr lang="en-IN" b="0" i="0" dirty="0">
                <a:solidFill>
                  <a:srgbClr val="000000"/>
                </a:solidFill>
                <a:effectLst/>
                <a:latin typeface="inter-regular"/>
              </a:rPr>
              <a:t>Constructor must have no explicit return type</a:t>
            </a:r>
          </a:p>
          <a:p>
            <a:pPr algn="just">
              <a:buFont typeface="+mj-lt"/>
              <a:buAutoNum type="arabicPeriod"/>
            </a:pPr>
            <a:r>
              <a:rPr lang="en-IN" b="0" i="0" dirty="0">
                <a:solidFill>
                  <a:srgbClr val="000000"/>
                </a:solidFill>
                <a:effectLst/>
                <a:latin typeface="inter-regular"/>
              </a:rPr>
              <a:t>Java constructor cannot be abstract, static, final, and synchronized</a:t>
            </a:r>
          </a:p>
          <a:p>
            <a:pPr algn="just"/>
            <a:endParaRPr lang="en-IN" dirty="0">
              <a:solidFill>
                <a:srgbClr val="000000"/>
              </a:solidFill>
              <a:latin typeface="inter-regular"/>
            </a:endParaRPr>
          </a:p>
          <a:p>
            <a:pPr algn="just"/>
            <a:r>
              <a:rPr lang="en-IN" b="0" i="0" dirty="0">
                <a:solidFill>
                  <a:srgbClr val="000000"/>
                </a:solidFill>
                <a:effectLst/>
                <a:latin typeface="inter-regular"/>
              </a:rPr>
              <a:t>Copy Constructor</a:t>
            </a:r>
          </a:p>
          <a:p>
            <a:endParaRPr lang="en-US" dirty="0"/>
          </a:p>
        </p:txBody>
      </p:sp>
    </p:spTree>
    <p:extLst>
      <p:ext uri="{BB962C8B-B14F-4D97-AF65-F5344CB8AC3E}">
        <p14:creationId xmlns:p14="http://schemas.microsoft.com/office/powerpoint/2010/main" val="228190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D3795-E14D-7407-11B1-800A70D6A524}"/>
              </a:ext>
            </a:extLst>
          </p:cNvPr>
          <p:cNvSpPr txBox="1"/>
          <p:nvPr/>
        </p:nvSpPr>
        <p:spPr>
          <a:xfrm>
            <a:off x="206061" y="197346"/>
            <a:ext cx="11874321" cy="3970318"/>
          </a:xfrm>
          <a:prstGeom prst="rect">
            <a:avLst/>
          </a:prstGeom>
          <a:noFill/>
        </p:spPr>
        <p:txBody>
          <a:bodyPr wrap="square">
            <a:spAutoFit/>
          </a:bodyPr>
          <a:lstStyle/>
          <a:p>
            <a:r>
              <a:rPr lang="en-US" b="1" dirty="0"/>
              <a:t>Encapsulation in Java</a:t>
            </a:r>
          </a:p>
          <a:p>
            <a:r>
              <a:rPr lang="en-US" dirty="0"/>
              <a:t>Encapsulation in Java is a process of wrapping code and data together into a single unit.</a:t>
            </a:r>
          </a:p>
          <a:p>
            <a:endParaRPr lang="en-US" dirty="0"/>
          </a:p>
          <a:p>
            <a:r>
              <a:rPr lang="en-US" b="1" dirty="0"/>
              <a:t>Advantage of Encapsulation in Java</a:t>
            </a:r>
          </a:p>
          <a:p>
            <a:pPr marL="285750" indent="-285750">
              <a:buFont typeface="Arial" panose="020B0604020202020204" pitchFamily="34" charset="0"/>
              <a:buChar char="•"/>
            </a:pPr>
            <a:r>
              <a:rPr lang="en-US" dirty="0"/>
              <a:t>By providing only a setter or getter method, you can make the class read-only or write-only. In other words, you can skip the getter or setter methods.</a:t>
            </a:r>
          </a:p>
          <a:p>
            <a:pPr marL="285750" indent="-285750">
              <a:buFont typeface="Arial" panose="020B0604020202020204" pitchFamily="34" charset="0"/>
              <a:buChar char="•"/>
            </a:pPr>
            <a:r>
              <a:rPr lang="en-US" dirty="0"/>
              <a:t>It provides you the control over the data. Suppose you want to set the value of id which should be greater than 100 only, you can write the logic inside the setter method. You can write the logic not to store the negative numbers in the setter methods.</a:t>
            </a:r>
          </a:p>
          <a:p>
            <a:pPr marL="285750" indent="-285750">
              <a:buFont typeface="Arial" panose="020B0604020202020204" pitchFamily="34" charset="0"/>
              <a:buChar char="•"/>
            </a:pPr>
            <a:r>
              <a:rPr lang="en-US" dirty="0"/>
              <a:t>It is a way to achieve data hiding in Java because other class will not be able to access the data through the private data members.</a:t>
            </a:r>
          </a:p>
          <a:p>
            <a:endParaRPr lang="en-US" dirty="0"/>
          </a:p>
          <a:p>
            <a:r>
              <a:rPr lang="en-US" dirty="0"/>
              <a:t>The standard IDEs are providing the facility to generate the getters and setters. So, it is easy and fast to create an encapsulated class in Java.</a:t>
            </a:r>
          </a:p>
        </p:txBody>
      </p:sp>
    </p:spTree>
    <p:extLst>
      <p:ext uri="{BB962C8B-B14F-4D97-AF65-F5344CB8AC3E}">
        <p14:creationId xmlns:p14="http://schemas.microsoft.com/office/powerpoint/2010/main" val="253930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E5604-CC99-CB1B-DB99-5DE2B48B2D59}"/>
              </a:ext>
            </a:extLst>
          </p:cNvPr>
          <p:cNvSpPr txBox="1"/>
          <p:nvPr/>
        </p:nvSpPr>
        <p:spPr>
          <a:xfrm>
            <a:off x="212270" y="293915"/>
            <a:ext cx="11979729" cy="4124206"/>
          </a:xfrm>
          <a:prstGeom prst="rect">
            <a:avLst/>
          </a:prstGeom>
          <a:noFill/>
        </p:spPr>
        <p:txBody>
          <a:bodyPr wrap="square">
            <a:spAutoFit/>
          </a:bodyPr>
          <a:lstStyle/>
          <a:p>
            <a:r>
              <a:rPr lang="en-US" sz="2400" b="1" dirty="0"/>
              <a:t>What are Data Structures in Java?</a:t>
            </a:r>
          </a:p>
          <a:p>
            <a:endParaRPr lang="en-US" b="1" dirty="0"/>
          </a:p>
          <a:p>
            <a:r>
              <a:rPr lang="en-US" sz="2000" dirty="0"/>
              <a:t>Data Structure in java is defined as the collection of data pieces that offers an effective means of storing and organizing data in a computer. </a:t>
            </a:r>
          </a:p>
          <a:p>
            <a:endParaRPr lang="en-US" sz="2000" dirty="0"/>
          </a:p>
          <a:p>
            <a:r>
              <a:rPr lang="en-US" sz="2000" dirty="0"/>
              <a:t>Types of Data Structures in Java</a:t>
            </a:r>
          </a:p>
          <a:p>
            <a:endParaRPr lang="en-US" sz="2000" dirty="0"/>
          </a:p>
          <a:p>
            <a:r>
              <a:rPr lang="en-US" sz="2000" dirty="0"/>
              <a:t>Array</a:t>
            </a:r>
          </a:p>
          <a:p>
            <a:r>
              <a:rPr lang="en-US" sz="2000" dirty="0"/>
              <a:t>Stack </a:t>
            </a:r>
          </a:p>
          <a:p>
            <a:r>
              <a:rPr lang="en-US" sz="2000" dirty="0"/>
              <a:t>Queue</a:t>
            </a:r>
          </a:p>
          <a:p>
            <a:r>
              <a:rPr lang="en-US" sz="2000" dirty="0"/>
              <a:t>Linked List</a:t>
            </a:r>
          </a:p>
          <a:p>
            <a:r>
              <a:rPr lang="en-US" sz="2000" dirty="0"/>
              <a:t>Binary Tree</a:t>
            </a:r>
          </a:p>
          <a:p>
            <a:r>
              <a:rPr lang="en-US" sz="2000" dirty="0"/>
              <a:t>Binary Search Tree</a:t>
            </a:r>
          </a:p>
        </p:txBody>
      </p:sp>
    </p:spTree>
    <p:extLst>
      <p:ext uri="{BB962C8B-B14F-4D97-AF65-F5344CB8AC3E}">
        <p14:creationId xmlns:p14="http://schemas.microsoft.com/office/powerpoint/2010/main" val="10977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5705-49D5-EAF2-4190-4D091E8E2D42}"/>
              </a:ext>
            </a:extLst>
          </p:cNvPr>
          <p:cNvPicPr>
            <a:picLocks noChangeAspect="1"/>
          </p:cNvPicPr>
          <p:nvPr/>
        </p:nvPicPr>
        <p:blipFill>
          <a:blip r:embed="rId2"/>
          <a:stretch>
            <a:fillRect/>
          </a:stretch>
        </p:blipFill>
        <p:spPr>
          <a:xfrm>
            <a:off x="717119" y="137131"/>
            <a:ext cx="10539613" cy="6735859"/>
          </a:xfrm>
          <a:prstGeom prst="rect">
            <a:avLst/>
          </a:prstGeom>
        </p:spPr>
      </p:pic>
    </p:spTree>
    <p:extLst>
      <p:ext uri="{BB962C8B-B14F-4D97-AF65-F5344CB8AC3E}">
        <p14:creationId xmlns:p14="http://schemas.microsoft.com/office/powerpoint/2010/main" val="304989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95A8E-CE27-B71E-33C9-C337E798649B}"/>
              </a:ext>
            </a:extLst>
          </p:cNvPr>
          <p:cNvPicPr>
            <a:picLocks noChangeAspect="1"/>
          </p:cNvPicPr>
          <p:nvPr/>
        </p:nvPicPr>
        <p:blipFill>
          <a:blip r:embed="rId2"/>
          <a:stretch>
            <a:fillRect/>
          </a:stretch>
        </p:blipFill>
        <p:spPr>
          <a:xfrm>
            <a:off x="995082" y="403412"/>
            <a:ext cx="10327342" cy="6454588"/>
          </a:xfrm>
          <a:prstGeom prst="rect">
            <a:avLst/>
          </a:prstGeom>
        </p:spPr>
      </p:pic>
    </p:spTree>
    <p:extLst>
      <p:ext uri="{BB962C8B-B14F-4D97-AF65-F5344CB8AC3E}">
        <p14:creationId xmlns:p14="http://schemas.microsoft.com/office/powerpoint/2010/main" val="139681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65F24-B508-06EB-3F0A-7890FFCFA8DF}"/>
              </a:ext>
            </a:extLst>
          </p:cNvPr>
          <p:cNvSpPr txBox="1"/>
          <p:nvPr/>
        </p:nvSpPr>
        <p:spPr>
          <a:xfrm>
            <a:off x="108678" y="243190"/>
            <a:ext cx="11973393" cy="1200329"/>
          </a:xfrm>
          <a:prstGeom prst="rect">
            <a:avLst/>
          </a:prstGeom>
          <a:noFill/>
        </p:spPr>
        <p:txBody>
          <a:bodyPr wrap="square">
            <a:spAutoFit/>
          </a:bodyPr>
          <a:lstStyle/>
          <a:p>
            <a:r>
              <a:rPr lang="en-US" b="1" dirty="0"/>
              <a:t>Array</a:t>
            </a:r>
          </a:p>
          <a:p>
            <a:endParaRPr lang="en-US" b="1" dirty="0"/>
          </a:p>
          <a:p>
            <a:r>
              <a:rPr lang="en-US" dirty="0"/>
              <a:t>Array is linear data structure which stores fixed number of similar elements. Array can store primitive data types as well as objects, but it should be of same kind. This is one of most used data structures in java.</a:t>
            </a:r>
          </a:p>
        </p:txBody>
      </p:sp>
      <p:pic>
        <p:nvPicPr>
          <p:cNvPr id="6" name="Picture 5">
            <a:extLst>
              <a:ext uri="{FF2B5EF4-FFF2-40B4-BE49-F238E27FC236}">
                <a16:creationId xmlns:a16="http://schemas.microsoft.com/office/drawing/2014/main" id="{AA760D87-D611-2959-019E-E5EAEA867A42}"/>
              </a:ext>
            </a:extLst>
          </p:cNvPr>
          <p:cNvPicPr>
            <a:picLocks noChangeAspect="1"/>
          </p:cNvPicPr>
          <p:nvPr/>
        </p:nvPicPr>
        <p:blipFill>
          <a:blip r:embed="rId2"/>
          <a:stretch>
            <a:fillRect/>
          </a:stretch>
        </p:blipFill>
        <p:spPr>
          <a:xfrm>
            <a:off x="1880433" y="2685633"/>
            <a:ext cx="7112000" cy="2146300"/>
          </a:xfrm>
          <a:prstGeom prst="rect">
            <a:avLst/>
          </a:prstGeom>
        </p:spPr>
      </p:pic>
    </p:spTree>
    <p:extLst>
      <p:ext uri="{BB962C8B-B14F-4D97-AF65-F5344CB8AC3E}">
        <p14:creationId xmlns:p14="http://schemas.microsoft.com/office/powerpoint/2010/main" val="1218231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1342DF-767B-AD21-DA63-04EEA254319A}"/>
              </a:ext>
            </a:extLst>
          </p:cNvPr>
          <p:cNvSpPr txBox="1"/>
          <p:nvPr/>
        </p:nvSpPr>
        <p:spPr>
          <a:xfrm>
            <a:off x="2500" y="295338"/>
            <a:ext cx="11524936" cy="1107996"/>
          </a:xfrm>
          <a:prstGeom prst="rect">
            <a:avLst/>
          </a:prstGeom>
          <a:noFill/>
        </p:spPr>
        <p:txBody>
          <a:bodyPr wrap="square">
            <a:spAutoFit/>
          </a:bodyPr>
          <a:lstStyle/>
          <a:p>
            <a:r>
              <a:rPr lang="en-US" sz="2400" b="1" dirty="0"/>
              <a:t>Stack</a:t>
            </a:r>
          </a:p>
          <a:p>
            <a:endParaRPr lang="en-US" sz="2400" b="1" dirty="0"/>
          </a:p>
          <a:p>
            <a:r>
              <a:rPr lang="en-US" dirty="0"/>
              <a:t>Stack is abstract data type which depicts Last in first out (LIFO) behavior.</a:t>
            </a:r>
          </a:p>
        </p:txBody>
      </p:sp>
      <p:pic>
        <p:nvPicPr>
          <p:cNvPr id="6" name="Picture 5">
            <a:extLst>
              <a:ext uri="{FF2B5EF4-FFF2-40B4-BE49-F238E27FC236}">
                <a16:creationId xmlns:a16="http://schemas.microsoft.com/office/drawing/2014/main" id="{32AADD81-4584-A527-6DB7-E0A558602976}"/>
              </a:ext>
            </a:extLst>
          </p:cNvPr>
          <p:cNvPicPr>
            <a:picLocks noChangeAspect="1"/>
          </p:cNvPicPr>
          <p:nvPr/>
        </p:nvPicPr>
        <p:blipFill>
          <a:blip r:embed="rId2"/>
          <a:stretch>
            <a:fillRect/>
          </a:stretch>
        </p:blipFill>
        <p:spPr>
          <a:xfrm>
            <a:off x="2692400" y="1857231"/>
            <a:ext cx="6807200" cy="4889500"/>
          </a:xfrm>
          <a:prstGeom prst="rect">
            <a:avLst/>
          </a:prstGeom>
        </p:spPr>
      </p:pic>
    </p:spTree>
    <p:extLst>
      <p:ext uri="{BB962C8B-B14F-4D97-AF65-F5344CB8AC3E}">
        <p14:creationId xmlns:p14="http://schemas.microsoft.com/office/powerpoint/2010/main" val="851825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D08F66-B037-2ED1-469E-0B7A80545B7E}"/>
              </a:ext>
            </a:extLst>
          </p:cNvPr>
          <p:cNvSpPr txBox="1"/>
          <p:nvPr/>
        </p:nvSpPr>
        <p:spPr>
          <a:xfrm>
            <a:off x="2499" y="250368"/>
            <a:ext cx="11824739" cy="646331"/>
          </a:xfrm>
          <a:prstGeom prst="rect">
            <a:avLst/>
          </a:prstGeom>
          <a:noFill/>
        </p:spPr>
        <p:txBody>
          <a:bodyPr wrap="square">
            <a:spAutoFit/>
          </a:bodyPr>
          <a:lstStyle/>
          <a:p>
            <a:r>
              <a:rPr lang="en-US" dirty="0"/>
              <a:t>Queue</a:t>
            </a:r>
          </a:p>
          <a:p>
            <a:r>
              <a:rPr lang="en-US" dirty="0"/>
              <a:t>Queue is abstract data type which depicts First in first out (FIFO) behavior.</a:t>
            </a:r>
          </a:p>
        </p:txBody>
      </p:sp>
      <p:pic>
        <p:nvPicPr>
          <p:cNvPr id="8" name="Picture 7">
            <a:extLst>
              <a:ext uri="{FF2B5EF4-FFF2-40B4-BE49-F238E27FC236}">
                <a16:creationId xmlns:a16="http://schemas.microsoft.com/office/drawing/2014/main" id="{67720BD5-15B0-4DC1-5442-5D23E943A59F}"/>
              </a:ext>
            </a:extLst>
          </p:cNvPr>
          <p:cNvPicPr>
            <a:picLocks noChangeAspect="1"/>
          </p:cNvPicPr>
          <p:nvPr/>
        </p:nvPicPr>
        <p:blipFill>
          <a:blip r:embed="rId2"/>
          <a:stretch>
            <a:fillRect/>
          </a:stretch>
        </p:blipFill>
        <p:spPr>
          <a:xfrm>
            <a:off x="1820056" y="2321907"/>
            <a:ext cx="7772400" cy="2753832"/>
          </a:xfrm>
          <a:prstGeom prst="rect">
            <a:avLst/>
          </a:prstGeom>
        </p:spPr>
      </p:pic>
    </p:spTree>
    <p:extLst>
      <p:ext uri="{BB962C8B-B14F-4D97-AF65-F5344CB8AC3E}">
        <p14:creationId xmlns:p14="http://schemas.microsoft.com/office/powerpoint/2010/main" val="3541368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464F-6AFA-372F-521D-60E01DCF451C}"/>
              </a:ext>
            </a:extLst>
          </p:cNvPr>
          <p:cNvSpPr txBox="1"/>
          <p:nvPr/>
        </p:nvSpPr>
        <p:spPr>
          <a:xfrm>
            <a:off x="2499" y="0"/>
            <a:ext cx="11974641" cy="1477328"/>
          </a:xfrm>
          <a:prstGeom prst="rect">
            <a:avLst/>
          </a:prstGeom>
          <a:noFill/>
        </p:spPr>
        <p:txBody>
          <a:bodyPr wrap="square">
            <a:spAutoFit/>
          </a:bodyPr>
          <a:lstStyle/>
          <a:p>
            <a:r>
              <a:rPr lang="en-US" b="1" dirty="0"/>
              <a:t>LinkedList</a:t>
            </a:r>
          </a:p>
          <a:p>
            <a:endParaRPr lang="en-US" dirty="0"/>
          </a:p>
          <a:p>
            <a:r>
              <a:rPr lang="en-US" dirty="0"/>
              <a:t>Singly LinkedList</a:t>
            </a:r>
          </a:p>
          <a:p>
            <a:r>
              <a:rPr lang="en-US" dirty="0"/>
              <a:t>In singly linked list, Node has data and pointer to next node. It does not have pointer to the previous node. Last node ‘s next points to null, so you can iterate over linked list by using this condition.</a:t>
            </a:r>
          </a:p>
        </p:txBody>
      </p:sp>
      <p:pic>
        <p:nvPicPr>
          <p:cNvPr id="6" name="Picture 5">
            <a:extLst>
              <a:ext uri="{FF2B5EF4-FFF2-40B4-BE49-F238E27FC236}">
                <a16:creationId xmlns:a16="http://schemas.microsoft.com/office/drawing/2014/main" id="{BA67A81E-CAFF-8094-857F-D4B1727FF583}"/>
              </a:ext>
            </a:extLst>
          </p:cNvPr>
          <p:cNvPicPr>
            <a:picLocks noChangeAspect="1"/>
          </p:cNvPicPr>
          <p:nvPr/>
        </p:nvPicPr>
        <p:blipFill>
          <a:blip r:embed="rId2"/>
          <a:stretch>
            <a:fillRect/>
          </a:stretch>
        </p:blipFill>
        <p:spPr>
          <a:xfrm>
            <a:off x="2014928" y="1601528"/>
            <a:ext cx="7772400" cy="1477328"/>
          </a:xfrm>
          <a:prstGeom prst="rect">
            <a:avLst/>
          </a:prstGeom>
        </p:spPr>
      </p:pic>
      <p:sp>
        <p:nvSpPr>
          <p:cNvPr id="8" name="TextBox 7">
            <a:extLst>
              <a:ext uri="{FF2B5EF4-FFF2-40B4-BE49-F238E27FC236}">
                <a16:creationId xmlns:a16="http://schemas.microsoft.com/office/drawing/2014/main" id="{71A92A8D-3B91-AF46-554B-691EBAE8E163}"/>
              </a:ext>
            </a:extLst>
          </p:cNvPr>
          <p:cNvSpPr txBox="1"/>
          <p:nvPr/>
        </p:nvSpPr>
        <p:spPr>
          <a:xfrm>
            <a:off x="0" y="3429000"/>
            <a:ext cx="11826351" cy="1200329"/>
          </a:xfrm>
          <a:prstGeom prst="rect">
            <a:avLst/>
          </a:prstGeom>
          <a:noFill/>
        </p:spPr>
        <p:txBody>
          <a:bodyPr wrap="square">
            <a:spAutoFit/>
          </a:bodyPr>
          <a:lstStyle/>
          <a:p>
            <a:r>
              <a:rPr lang="en-IN" b="1" i="0" dirty="0">
                <a:solidFill>
                  <a:srgbClr val="4B4B4B"/>
                </a:solidFill>
                <a:effectLst/>
                <a:latin typeface="DM Sans" pitchFamily="2" charset="77"/>
              </a:rPr>
              <a:t>Doubly LinkedList</a:t>
            </a:r>
            <a:br>
              <a:rPr lang="en-IN" dirty="0"/>
            </a:br>
            <a:r>
              <a:rPr lang="en-IN" b="0" i="0" dirty="0">
                <a:solidFill>
                  <a:srgbClr val="4B4B4B"/>
                </a:solidFill>
                <a:effectLst/>
                <a:latin typeface="DM Sans" pitchFamily="2" charset="77"/>
              </a:rPr>
              <a:t>In doubly linked list, Node has data and pointers to next node and previous </a:t>
            </a:r>
            <a:r>
              <a:rPr lang="en-IN" b="0" i="0" dirty="0" err="1">
                <a:solidFill>
                  <a:srgbClr val="4B4B4B"/>
                </a:solidFill>
                <a:effectLst/>
                <a:latin typeface="DM Sans" pitchFamily="2" charset="77"/>
              </a:rPr>
              <a:t>node.You</a:t>
            </a:r>
            <a:r>
              <a:rPr lang="en-IN" b="0" i="0" dirty="0">
                <a:solidFill>
                  <a:srgbClr val="4B4B4B"/>
                </a:solidFill>
                <a:effectLst/>
                <a:latin typeface="DM Sans" pitchFamily="2" charset="77"/>
              </a:rPr>
              <a:t> can iterate over </a:t>
            </a:r>
            <a:r>
              <a:rPr lang="en-IN" b="0" i="0" dirty="0" err="1">
                <a:solidFill>
                  <a:srgbClr val="4B4B4B"/>
                </a:solidFill>
                <a:effectLst/>
                <a:latin typeface="DM Sans" pitchFamily="2" charset="77"/>
              </a:rPr>
              <a:t>linkedlist</a:t>
            </a:r>
            <a:r>
              <a:rPr lang="en-IN" b="0" i="0" dirty="0">
                <a:solidFill>
                  <a:srgbClr val="4B4B4B"/>
                </a:solidFill>
                <a:effectLst/>
                <a:latin typeface="DM Sans" pitchFamily="2" charset="77"/>
              </a:rPr>
              <a:t> either in forward or backward direction as it has pointers to </a:t>
            </a:r>
            <a:r>
              <a:rPr lang="en-IN" b="0" i="0" dirty="0" err="1">
                <a:solidFill>
                  <a:srgbClr val="4B4B4B"/>
                </a:solidFill>
                <a:effectLst/>
                <a:latin typeface="DM Sans" pitchFamily="2" charset="77"/>
              </a:rPr>
              <a:t>prev</a:t>
            </a:r>
            <a:r>
              <a:rPr lang="en-IN" b="0" i="0" dirty="0">
                <a:solidFill>
                  <a:srgbClr val="4B4B4B"/>
                </a:solidFill>
                <a:effectLst/>
                <a:latin typeface="DM Sans" pitchFamily="2" charset="77"/>
              </a:rPr>
              <a:t> node and next node. This is one of most used data structures in java</a:t>
            </a:r>
            <a:endParaRPr lang="en-US" dirty="0"/>
          </a:p>
        </p:txBody>
      </p:sp>
      <p:pic>
        <p:nvPicPr>
          <p:cNvPr id="9" name="Picture 8">
            <a:extLst>
              <a:ext uri="{FF2B5EF4-FFF2-40B4-BE49-F238E27FC236}">
                <a16:creationId xmlns:a16="http://schemas.microsoft.com/office/drawing/2014/main" id="{D9709B00-6E9B-5ADC-2D36-254F71AFC488}"/>
              </a:ext>
            </a:extLst>
          </p:cNvPr>
          <p:cNvPicPr>
            <a:picLocks noChangeAspect="1"/>
          </p:cNvPicPr>
          <p:nvPr/>
        </p:nvPicPr>
        <p:blipFill>
          <a:blip r:embed="rId3"/>
          <a:stretch>
            <a:fillRect/>
          </a:stretch>
        </p:blipFill>
        <p:spPr>
          <a:xfrm>
            <a:off x="1880016" y="4633393"/>
            <a:ext cx="7772400" cy="1947608"/>
          </a:xfrm>
          <a:prstGeom prst="rect">
            <a:avLst/>
          </a:prstGeom>
        </p:spPr>
      </p:pic>
    </p:spTree>
    <p:extLst>
      <p:ext uri="{BB962C8B-B14F-4D97-AF65-F5344CB8AC3E}">
        <p14:creationId xmlns:p14="http://schemas.microsoft.com/office/powerpoint/2010/main" val="334152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9D55F5-B001-B029-A1F3-D7311921C4A6}"/>
              </a:ext>
            </a:extLst>
          </p:cNvPr>
          <p:cNvSpPr txBox="1"/>
          <p:nvPr/>
        </p:nvSpPr>
        <p:spPr>
          <a:xfrm>
            <a:off x="2500" y="141848"/>
            <a:ext cx="12189500" cy="1200329"/>
          </a:xfrm>
          <a:prstGeom prst="rect">
            <a:avLst/>
          </a:prstGeom>
          <a:noFill/>
        </p:spPr>
        <p:txBody>
          <a:bodyPr wrap="square">
            <a:spAutoFit/>
          </a:bodyPr>
          <a:lstStyle/>
          <a:p>
            <a:r>
              <a:rPr lang="en-US" b="1" dirty="0"/>
              <a:t>Binary tree</a:t>
            </a:r>
          </a:p>
          <a:p>
            <a:endParaRPr lang="en-US" dirty="0"/>
          </a:p>
          <a:p>
            <a:r>
              <a:rPr lang="en-US" dirty="0"/>
              <a:t>A binary tree is a tree data structure in which each node has at most two children, which are referred to as the left child and the right child</a:t>
            </a:r>
          </a:p>
        </p:txBody>
      </p:sp>
      <p:pic>
        <p:nvPicPr>
          <p:cNvPr id="8" name="Picture 7">
            <a:extLst>
              <a:ext uri="{FF2B5EF4-FFF2-40B4-BE49-F238E27FC236}">
                <a16:creationId xmlns:a16="http://schemas.microsoft.com/office/drawing/2014/main" id="{395BB485-8DE3-6F4D-7852-101AB3B8F5D1}"/>
              </a:ext>
            </a:extLst>
          </p:cNvPr>
          <p:cNvPicPr>
            <a:picLocks noChangeAspect="1"/>
          </p:cNvPicPr>
          <p:nvPr/>
        </p:nvPicPr>
        <p:blipFill>
          <a:blip r:embed="rId2"/>
          <a:stretch>
            <a:fillRect/>
          </a:stretch>
        </p:blipFill>
        <p:spPr>
          <a:xfrm>
            <a:off x="2799621" y="2031791"/>
            <a:ext cx="5003800" cy="3124200"/>
          </a:xfrm>
          <a:prstGeom prst="rect">
            <a:avLst/>
          </a:prstGeom>
        </p:spPr>
      </p:pic>
    </p:spTree>
    <p:extLst>
      <p:ext uri="{BB962C8B-B14F-4D97-AF65-F5344CB8AC3E}">
        <p14:creationId xmlns:p14="http://schemas.microsoft.com/office/powerpoint/2010/main" val="62440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8ADD3E-D78B-AC73-1BAF-BBFCBF4BE500}"/>
              </a:ext>
            </a:extLst>
          </p:cNvPr>
          <p:cNvSpPr txBox="1"/>
          <p:nvPr/>
        </p:nvSpPr>
        <p:spPr>
          <a:xfrm>
            <a:off x="2500" y="157477"/>
            <a:ext cx="12079572" cy="2016097"/>
          </a:xfrm>
          <a:prstGeom prst="rect">
            <a:avLst/>
          </a:prstGeom>
          <a:noFill/>
        </p:spPr>
        <p:txBody>
          <a:bodyPr wrap="square">
            <a:spAutoFit/>
          </a:bodyPr>
          <a:lstStyle/>
          <a:p>
            <a:r>
              <a:rPr lang="en-US" dirty="0"/>
              <a:t>Binary Search tree</a:t>
            </a:r>
          </a:p>
          <a:p>
            <a:r>
              <a:rPr lang="en-US" dirty="0"/>
              <a:t>Binary search tree is a special type of binary tree which have following properties.</a:t>
            </a:r>
          </a:p>
          <a:p>
            <a:endParaRPr lang="en-US" dirty="0"/>
          </a:p>
          <a:p>
            <a:r>
              <a:rPr lang="en-US" dirty="0"/>
              <a:t>Nodes which are smaller than root will be in left subtree.</a:t>
            </a:r>
          </a:p>
          <a:p>
            <a:r>
              <a:rPr lang="en-US" dirty="0"/>
              <a:t>Nodes which are greater than root will be right subtree.</a:t>
            </a:r>
          </a:p>
          <a:p>
            <a:r>
              <a:rPr lang="en-US" dirty="0"/>
              <a:t>It should not have duplicate nodes</a:t>
            </a:r>
          </a:p>
          <a:p>
            <a:r>
              <a:rPr lang="en-US" dirty="0"/>
              <a:t>Both left and right subtree also should be binary search tree.</a:t>
            </a:r>
          </a:p>
        </p:txBody>
      </p:sp>
      <p:pic>
        <p:nvPicPr>
          <p:cNvPr id="6" name="Picture 5">
            <a:extLst>
              <a:ext uri="{FF2B5EF4-FFF2-40B4-BE49-F238E27FC236}">
                <a16:creationId xmlns:a16="http://schemas.microsoft.com/office/drawing/2014/main" id="{1B55B66F-BB17-6E66-0CDA-32D4271331C1}"/>
              </a:ext>
            </a:extLst>
          </p:cNvPr>
          <p:cNvPicPr>
            <a:picLocks noChangeAspect="1"/>
          </p:cNvPicPr>
          <p:nvPr/>
        </p:nvPicPr>
        <p:blipFill>
          <a:blip r:embed="rId2"/>
          <a:stretch>
            <a:fillRect/>
          </a:stretch>
        </p:blipFill>
        <p:spPr>
          <a:xfrm>
            <a:off x="2209800" y="2173574"/>
            <a:ext cx="7772400" cy="4665688"/>
          </a:xfrm>
          <a:prstGeom prst="rect">
            <a:avLst/>
          </a:prstGeom>
        </p:spPr>
      </p:pic>
    </p:spTree>
    <p:extLst>
      <p:ext uri="{BB962C8B-B14F-4D97-AF65-F5344CB8AC3E}">
        <p14:creationId xmlns:p14="http://schemas.microsoft.com/office/powerpoint/2010/main" val="80905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6CC81-E255-2A32-0043-9B81D30B221F}"/>
              </a:ext>
            </a:extLst>
          </p:cNvPr>
          <p:cNvSpPr txBox="1"/>
          <p:nvPr/>
        </p:nvSpPr>
        <p:spPr>
          <a:xfrm>
            <a:off x="151326" y="143744"/>
            <a:ext cx="6098146" cy="461665"/>
          </a:xfrm>
          <a:prstGeom prst="rect">
            <a:avLst/>
          </a:prstGeom>
          <a:noFill/>
        </p:spPr>
        <p:txBody>
          <a:bodyPr wrap="square">
            <a:spAutoFit/>
          </a:bodyPr>
          <a:lstStyle/>
          <a:p>
            <a:pPr algn="just"/>
            <a:r>
              <a:rPr lang="en-IN" sz="2400" b="0" i="0" dirty="0">
                <a:solidFill>
                  <a:srgbClr val="610B38"/>
                </a:solidFill>
                <a:effectLst/>
                <a:latin typeface="erdana"/>
              </a:rPr>
              <a:t>Java static keyword</a:t>
            </a:r>
          </a:p>
        </p:txBody>
      </p:sp>
      <p:sp>
        <p:nvSpPr>
          <p:cNvPr id="7" name="TextBox 6">
            <a:extLst>
              <a:ext uri="{FF2B5EF4-FFF2-40B4-BE49-F238E27FC236}">
                <a16:creationId xmlns:a16="http://schemas.microsoft.com/office/drawing/2014/main" id="{10D6635D-AC34-9B9D-4886-3EF30447D748}"/>
              </a:ext>
            </a:extLst>
          </p:cNvPr>
          <p:cNvSpPr txBox="1"/>
          <p:nvPr/>
        </p:nvSpPr>
        <p:spPr>
          <a:xfrm>
            <a:off x="396024" y="742097"/>
            <a:ext cx="11555569" cy="2308324"/>
          </a:xfrm>
          <a:prstGeom prst="rect">
            <a:avLst/>
          </a:prstGeom>
          <a:noFill/>
        </p:spPr>
        <p:txBody>
          <a:bodyPr wrap="square">
            <a:spAutoFit/>
          </a:bodyPr>
          <a:lstStyle/>
          <a:p>
            <a:r>
              <a:rPr lang="en-US" dirty="0"/>
              <a:t>The static keyword in Java is used for memory management mainly. We can apply static keyword with variables, methods, blocks and nested classes. The static keyword belongs to the class than an instance of the class.</a:t>
            </a:r>
          </a:p>
          <a:p>
            <a:endParaRPr lang="en-US" dirty="0"/>
          </a:p>
          <a:p>
            <a:r>
              <a:rPr lang="en-US" dirty="0"/>
              <a:t>The static can be:</a:t>
            </a:r>
          </a:p>
          <a:p>
            <a:r>
              <a:rPr lang="en-US" dirty="0"/>
              <a:t>Variable (also known as a class variable)</a:t>
            </a:r>
          </a:p>
          <a:p>
            <a:r>
              <a:rPr lang="en-US" dirty="0"/>
              <a:t>Method (also known as a class method)</a:t>
            </a:r>
          </a:p>
          <a:p>
            <a:r>
              <a:rPr lang="en-US" dirty="0"/>
              <a:t>Block</a:t>
            </a:r>
          </a:p>
          <a:p>
            <a:r>
              <a:rPr lang="en-US" dirty="0"/>
              <a:t>Nested class</a:t>
            </a:r>
          </a:p>
        </p:txBody>
      </p:sp>
      <p:pic>
        <p:nvPicPr>
          <p:cNvPr id="8" name="Picture 7">
            <a:extLst>
              <a:ext uri="{FF2B5EF4-FFF2-40B4-BE49-F238E27FC236}">
                <a16:creationId xmlns:a16="http://schemas.microsoft.com/office/drawing/2014/main" id="{3161C05D-C2E0-D9FC-6D7C-F0BBE5327A36}"/>
              </a:ext>
            </a:extLst>
          </p:cNvPr>
          <p:cNvPicPr>
            <a:picLocks noChangeAspect="1"/>
          </p:cNvPicPr>
          <p:nvPr/>
        </p:nvPicPr>
        <p:blipFill>
          <a:blip r:embed="rId2"/>
          <a:stretch>
            <a:fillRect/>
          </a:stretch>
        </p:blipFill>
        <p:spPr>
          <a:xfrm>
            <a:off x="4968240" y="1798320"/>
            <a:ext cx="6983353" cy="4744303"/>
          </a:xfrm>
          <a:prstGeom prst="rect">
            <a:avLst/>
          </a:prstGeom>
        </p:spPr>
      </p:pic>
    </p:spTree>
    <p:extLst>
      <p:ext uri="{BB962C8B-B14F-4D97-AF65-F5344CB8AC3E}">
        <p14:creationId xmlns:p14="http://schemas.microsoft.com/office/powerpoint/2010/main" val="131948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16A70-6679-4144-F10E-E4130DFBFF1E}"/>
              </a:ext>
            </a:extLst>
          </p:cNvPr>
          <p:cNvPicPr>
            <a:picLocks noChangeAspect="1"/>
          </p:cNvPicPr>
          <p:nvPr/>
        </p:nvPicPr>
        <p:blipFill>
          <a:blip r:embed="rId2"/>
          <a:stretch>
            <a:fillRect/>
          </a:stretch>
        </p:blipFill>
        <p:spPr>
          <a:xfrm>
            <a:off x="2209800" y="1060388"/>
            <a:ext cx="7772400" cy="4737223"/>
          </a:xfrm>
          <a:prstGeom prst="rect">
            <a:avLst/>
          </a:prstGeom>
        </p:spPr>
      </p:pic>
    </p:spTree>
    <p:extLst>
      <p:ext uri="{BB962C8B-B14F-4D97-AF65-F5344CB8AC3E}">
        <p14:creationId xmlns:p14="http://schemas.microsoft.com/office/powerpoint/2010/main" val="1648831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DD901-6AB2-8D0F-43B0-FEF12502E4B3}"/>
              </a:ext>
            </a:extLst>
          </p:cNvPr>
          <p:cNvSpPr txBox="1"/>
          <p:nvPr/>
        </p:nvSpPr>
        <p:spPr>
          <a:xfrm>
            <a:off x="153649" y="119683"/>
            <a:ext cx="11808502" cy="1938992"/>
          </a:xfrm>
          <a:prstGeom prst="rect">
            <a:avLst/>
          </a:prstGeom>
          <a:noFill/>
        </p:spPr>
        <p:txBody>
          <a:bodyPr wrap="square">
            <a:spAutoFit/>
          </a:bodyPr>
          <a:lstStyle/>
          <a:p>
            <a:r>
              <a:rPr lang="en-US" sz="2400" b="1" dirty="0"/>
              <a:t>ArrayList</a:t>
            </a:r>
          </a:p>
          <a:p>
            <a:endParaRPr lang="en-US" sz="2400" b="1" dirty="0"/>
          </a:p>
          <a:p>
            <a:r>
              <a:rPr lang="en-US" dirty="0"/>
              <a:t>* ArrayList is resizable array which can dynamically grow</a:t>
            </a:r>
          </a:p>
          <a:p>
            <a:r>
              <a:rPr lang="en-US" dirty="0"/>
              <a:t>* It uses array as internal data structure and </a:t>
            </a:r>
            <a:r>
              <a:rPr lang="en-US" dirty="0" err="1"/>
              <a:t>increses</a:t>
            </a:r>
            <a:r>
              <a:rPr lang="en-US" dirty="0"/>
              <a:t> its size by half when its size is increased</a:t>
            </a:r>
          </a:p>
          <a:p>
            <a:r>
              <a:rPr lang="en-US" dirty="0"/>
              <a:t>* ArrayList is not synchronized</a:t>
            </a:r>
          </a:p>
          <a:p>
            <a:r>
              <a:rPr lang="en-US" dirty="0"/>
              <a:t>* ArrayList implements List interface</a:t>
            </a:r>
          </a:p>
        </p:txBody>
      </p:sp>
      <p:pic>
        <p:nvPicPr>
          <p:cNvPr id="7" name="Picture 6">
            <a:extLst>
              <a:ext uri="{FF2B5EF4-FFF2-40B4-BE49-F238E27FC236}">
                <a16:creationId xmlns:a16="http://schemas.microsoft.com/office/drawing/2014/main" id="{3FB60D4A-10DE-A5BD-F302-838AB682F160}"/>
              </a:ext>
            </a:extLst>
          </p:cNvPr>
          <p:cNvPicPr>
            <a:picLocks noChangeAspect="1"/>
          </p:cNvPicPr>
          <p:nvPr/>
        </p:nvPicPr>
        <p:blipFill>
          <a:blip r:embed="rId2"/>
          <a:stretch>
            <a:fillRect/>
          </a:stretch>
        </p:blipFill>
        <p:spPr>
          <a:xfrm>
            <a:off x="2171700" y="2663099"/>
            <a:ext cx="7772400" cy="3745613"/>
          </a:xfrm>
          <a:prstGeom prst="rect">
            <a:avLst/>
          </a:prstGeom>
        </p:spPr>
      </p:pic>
    </p:spTree>
    <p:extLst>
      <p:ext uri="{BB962C8B-B14F-4D97-AF65-F5344CB8AC3E}">
        <p14:creationId xmlns:p14="http://schemas.microsoft.com/office/powerpoint/2010/main" val="262984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088D18-A9D6-866E-0EF1-96009F5C76B9}"/>
              </a:ext>
            </a:extLst>
          </p:cNvPr>
          <p:cNvSpPr txBox="1"/>
          <p:nvPr/>
        </p:nvSpPr>
        <p:spPr>
          <a:xfrm>
            <a:off x="0" y="1"/>
            <a:ext cx="12192000" cy="2308324"/>
          </a:xfrm>
          <a:prstGeom prst="rect">
            <a:avLst/>
          </a:prstGeom>
          <a:noFill/>
        </p:spPr>
        <p:txBody>
          <a:bodyPr wrap="square">
            <a:spAutoFit/>
          </a:bodyPr>
          <a:lstStyle/>
          <a:p>
            <a:r>
              <a:rPr lang="en-US" b="1" dirty="0"/>
              <a:t>ArrayList</a:t>
            </a:r>
            <a:r>
              <a:rPr lang="en-US" dirty="0"/>
              <a:t> is a part of collection framework and is present in </a:t>
            </a:r>
            <a:r>
              <a:rPr lang="en-US" dirty="0" err="1"/>
              <a:t>java.util</a:t>
            </a:r>
            <a:r>
              <a:rPr lang="en-US" dirty="0"/>
              <a:t> package. It provides us dynamic arrays in Java. Though, it may be slower than standard arrays but can be helpful in programs where lots of manipulation in the array is needed.</a:t>
            </a:r>
          </a:p>
          <a:p>
            <a:endParaRPr lang="en-US" dirty="0"/>
          </a:p>
          <a:p>
            <a:pPr marL="285750" indent="-285750">
              <a:buFont typeface="Arial" panose="020B0604020202020204" pitchFamily="34" charset="0"/>
              <a:buChar char="•"/>
            </a:pPr>
            <a:r>
              <a:rPr lang="en-US" dirty="0"/>
              <a:t>ArrayList inherits AbstractList class and implements List interface.</a:t>
            </a:r>
          </a:p>
          <a:p>
            <a:pPr marL="285750" indent="-285750">
              <a:buFont typeface="Arial" panose="020B0604020202020204" pitchFamily="34" charset="0"/>
              <a:buChar char="•"/>
            </a:pPr>
            <a:r>
              <a:rPr lang="en-US" dirty="0"/>
              <a:t>ArrayList is initialized by a size, however the size can increase if collection grows or shrink if objects are removed from the collection.</a:t>
            </a:r>
          </a:p>
          <a:p>
            <a:pPr marL="285750" indent="-285750">
              <a:buFont typeface="Arial" panose="020B0604020202020204" pitchFamily="34" charset="0"/>
              <a:buChar char="•"/>
            </a:pPr>
            <a:r>
              <a:rPr lang="en-US" dirty="0"/>
              <a:t>Java ArrayList allows us to randomly access the list.</a:t>
            </a:r>
          </a:p>
          <a:p>
            <a:pPr marL="285750" indent="-285750">
              <a:buFont typeface="Arial" panose="020B0604020202020204" pitchFamily="34" charset="0"/>
              <a:buChar char="•"/>
            </a:pPr>
            <a:r>
              <a:rPr lang="en-US" dirty="0"/>
              <a:t>ArrayList can not be used for primitive types, like int, char, etc. We need a wrapper class for such cases .</a:t>
            </a:r>
          </a:p>
        </p:txBody>
      </p:sp>
      <p:sp>
        <p:nvSpPr>
          <p:cNvPr id="7" name="TextBox 6">
            <a:extLst>
              <a:ext uri="{FF2B5EF4-FFF2-40B4-BE49-F238E27FC236}">
                <a16:creationId xmlns:a16="http://schemas.microsoft.com/office/drawing/2014/main" id="{707AFAD4-B118-9B44-15D2-CD7FB25CCC9A}"/>
              </a:ext>
            </a:extLst>
          </p:cNvPr>
          <p:cNvSpPr txBox="1"/>
          <p:nvPr/>
        </p:nvSpPr>
        <p:spPr>
          <a:xfrm>
            <a:off x="389744" y="2671438"/>
            <a:ext cx="6115986" cy="4524315"/>
          </a:xfrm>
          <a:prstGeom prst="rect">
            <a:avLst/>
          </a:prstGeom>
          <a:noFill/>
        </p:spPr>
        <p:txBody>
          <a:bodyPr wrap="square">
            <a:spAutoFit/>
          </a:bodyPr>
          <a:lstStyle/>
          <a:p>
            <a:r>
              <a:rPr lang="en-US" b="1" dirty="0"/>
              <a:t>Initialization with add()</a:t>
            </a:r>
          </a:p>
          <a:p>
            <a:r>
              <a:rPr lang="en-US" dirty="0"/>
              <a:t>Syntax:</a:t>
            </a:r>
          </a:p>
          <a:p>
            <a:endParaRPr lang="en-US" dirty="0"/>
          </a:p>
          <a:p>
            <a:r>
              <a:rPr lang="en-US" dirty="0"/>
              <a:t>ArrayList&lt;String&gt; str = new ArrayList&lt;String&gt;();</a:t>
            </a:r>
          </a:p>
          <a:p>
            <a:r>
              <a:rPr lang="en-US" dirty="0"/>
              <a:t>       </a:t>
            </a:r>
            <a:r>
              <a:rPr lang="en-US" dirty="0" err="1"/>
              <a:t>str.add</a:t>
            </a:r>
            <a:r>
              <a:rPr lang="en-US" dirty="0"/>
              <a:t>("Geeks");</a:t>
            </a:r>
          </a:p>
          <a:p>
            <a:r>
              <a:rPr lang="en-US" dirty="0"/>
              <a:t>       </a:t>
            </a:r>
            <a:r>
              <a:rPr lang="en-US" dirty="0" err="1"/>
              <a:t>str.add</a:t>
            </a:r>
            <a:r>
              <a:rPr lang="en-US" dirty="0"/>
              <a:t>("for");</a:t>
            </a:r>
          </a:p>
          <a:p>
            <a:r>
              <a:rPr lang="en-US" dirty="0"/>
              <a:t>       </a:t>
            </a:r>
            <a:r>
              <a:rPr lang="en-US" dirty="0" err="1"/>
              <a:t>str.add</a:t>
            </a:r>
            <a:r>
              <a:rPr lang="en-US" dirty="0"/>
              <a:t>("Geeks");</a:t>
            </a:r>
          </a:p>
          <a:p>
            <a:endParaRPr lang="en-US" dirty="0"/>
          </a:p>
          <a:p>
            <a:r>
              <a:rPr lang="en-US" dirty="0"/>
              <a:t>Shorthand version:</a:t>
            </a:r>
          </a:p>
          <a:p>
            <a:endParaRPr lang="en-US" dirty="0"/>
          </a:p>
          <a:p>
            <a:r>
              <a:rPr lang="en-US" dirty="0"/>
              <a:t>ArrayList&lt;String&gt; str = new ArrayList&lt;String&gt;(){{</a:t>
            </a:r>
          </a:p>
          <a:p>
            <a:r>
              <a:rPr lang="en-US" dirty="0"/>
              <a:t>       add("Geeks");</a:t>
            </a:r>
          </a:p>
          <a:p>
            <a:r>
              <a:rPr lang="en-US" dirty="0"/>
              <a:t>       add("for");</a:t>
            </a:r>
          </a:p>
          <a:p>
            <a:r>
              <a:rPr lang="en-US" dirty="0"/>
              <a:t>       add("Geeks")</a:t>
            </a:r>
          </a:p>
          <a:p>
            <a:r>
              <a:rPr lang="en-US" dirty="0"/>
              <a:t>}};</a:t>
            </a:r>
          </a:p>
          <a:p>
            <a:endParaRPr lang="en-US" dirty="0"/>
          </a:p>
        </p:txBody>
      </p:sp>
    </p:spTree>
    <p:extLst>
      <p:ext uri="{BB962C8B-B14F-4D97-AF65-F5344CB8AC3E}">
        <p14:creationId xmlns:p14="http://schemas.microsoft.com/office/powerpoint/2010/main" val="265501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6DF1D5-4698-40A0-B0DA-2753860D0748}"/>
              </a:ext>
            </a:extLst>
          </p:cNvPr>
          <p:cNvSpPr txBox="1"/>
          <p:nvPr/>
        </p:nvSpPr>
        <p:spPr>
          <a:xfrm>
            <a:off x="0" y="0"/>
            <a:ext cx="9140251" cy="1477328"/>
          </a:xfrm>
          <a:prstGeom prst="rect">
            <a:avLst/>
          </a:prstGeom>
          <a:noFill/>
        </p:spPr>
        <p:txBody>
          <a:bodyPr wrap="square">
            <a:spAutoFit/>
          </a:bodyPr>
          <a:lstStyle/>
          <a:p>
            <a:r>
              <a:rPr lang="en-US" b="1" dirty="0"/>
              <a:t>Initialization using asList()</a:t>
            </a:r>
          </a:p>
          <a:p>
            <a:r>
              <a:rPr lang="en-US" dirty="0"/>
              <a:t>Syntax:</a:t>
            </a:r>
          </a:p>
          <a:p>
            <a:endParaRPr lang="en-US" dirty="0"/>
          </a:p>
          <a:p>
            <a:r>
              <a:rPr lang="en-US" dirty="0"/>
              <a:t>ArrayList&lt;Type&gt; obj = new ArrayList&lt;Type&gt;(</a:t>
            </a:r>
          </a:p>
          <a:p>
            <a:r>
              <a:rPr lang="en-US" dirty="0"/>
              <a:t>      Arrays.asList(Obj A, Obj B, Obj C, ....so on));</a:t>
            </a:r>
          </a:p>
        </p:txBody>
      </p:sp>
      <p:sp>
        <p:nvSpPr>
          <p:cNvPr id="7" name="TextBox 6">
            <a:extLst>
              <a:ext uri="{FF2B5EF4-FFF2-40B4-BE49-F238E27FC236}">
                <a16:creationId xmlns:a16="http://schemas.microsoft.com/office/drawing/2014/main" id="{E76E06E4-61E8-B70C-5BF7-BC1FF059E478}"/>
              </a:ext>
            </a:extLst>
          </p:cNvPr>
          <p:cNvSpPr txBox="1"/>
          <p:nvPr/>
        </p:nvSpPr>
        <p:spPr>
          <a:xfrm>
            <a:off x="0" y="1932934"/>
            <a:ext cx="7105338" cy="923330"/>
          </a:xfrm>
          <a:prstGeom prst="rect">
            <a:avLst/>
          </a:prstGeom>
          <a:noFill/>
        </p:spPr>
        <p:txBody>
          <a:bodyPr wrap="square">
            <a:spAutoFit/>
          </a:bodyPr>
          <a:lstStyle/>
          <a:p>
            <a:pPr algn="l" fontAlgn="base"/>
            <a:r>
              <a:rPr lang="en-IN" b="1" i="0" dirty="0">
                <a:solidFill>
                  <a:srgbClr val="273239"/>
                </a:solidFill>
                <a:effectLst/>
                <a:latin typeface="urw-din"/>
              </a:rPr>
              <a:t>Initialization using another Collection</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 gfg = new ArrayList(collection);</a:t>
            </a:r>
            <a:endParaRPr lang="en-US" dirty="0"/>
          </a:p>
        </p:txBody>
      </p:sp>
      <p:sp>
        <p:nvSpPr>
          <p:cNvPr id="9" name="TextBox 8">
            <a:extLst>
              <a:ext uri="{FF2B5EF4-FFF2-40B4-BE49-F238E27FC236}">
                <a16:creationId xmlns:a16="http://schemas.microsoft.com/office/drawing/2014/main" id="{485B99F0-235A-E134-8E4D-799FD972435B}"/>
              </a:ext>
            </a:extLst>
          </p:cNvPr>
          <p:cNvSpPr txBox="1"/>
          <p:nvPr/>
        </p:nvSpPr>
        <p:spPr>
          <a:xfrm>
            <a:off x="134912" y="3543100"/>
            <a:ext cx="6115986" cy="1200329"/>
          </a:xfrm>
          <a:prstGeom prst="rect">
            <a:avLst/>
          </a:prstGeom>
          <a:noFill/>
        </p:spPr>
        <p:txBody>
          <a:bodyPr wrap="square">
            <a:spAutoFit/>
          </a:bodyPr>
          <a:lstStyle/>
          <a:p>
            <a:pPr fontAlgn="base"/>
            <a:r>
              <a:rPr lang="en-IN" b="1" i="0" dirty="0">
                <a:solidFill>
                  <a:srgbClr val="273239"/>
                </a:solidFill>
                <a:effectLst/>
                <a:latin typeface="urw-din"/>
              </a:rPr>
              <a:t>Initialization using </a:t>
            </a:r>
            <a:r>
              <a:rPr lang="en-IN" b="1" i="0" dirty="0" err="1">
                <a:solidFill>
                  <a:srgbClr val="273239"/>
                </a:solidFill>
                <a:effectLst/>
                <a:latin typeface="urw-din"/>
              </a:rPr>
              <a:t>List.of</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List&lt;Type&gt; </a:t>
            </a:r>
            <a:r>
              <a:rPr lang="en-IN" dirty="0" err="1"/>
              <a:t>obj</a:t>
            </a:r>
            <a:r>
              <a:rPr lang="en-IN" dirty="0"/>
              <a:t> = new ArrayList&lt;&gt;( </a:t>
            </a:r>
            <a:r>
              <a:rPr lang="en-IN" dirty="0" err="1"/>
              <a:t>List.of</a:t>
            </a:r>
            <a:r>
              <a:rPr lang="en-IN" dirty="0"/>
              <a:t>(</a:t>
            </a:r>
            <a:r>
              <a:rPr lang="en-IN" dirty="0" err="1"/>
              <a:t>Obj</a:t>
            </a:r>
            <a:r>
              <a:rPr lang="en-IN" dirty="0"/>
              <a:t> A, </a:t>
            </a:r>
            <a:r>
              <a:rPr lang="en-IN" dirty="0" err="1"/>
              <a:t>Obj</a:t>
            </a:r>
            <a:r>
              <a:rPr lang="en-IN" dirty="0"/>
              <a:t> B, </a:t>
            </a:r>
            <a:r>
              <a:rPr lang="en-IN" dirty="0" err="1"/>
              <a:t>Obj</a:t>
            </a:r>
            <a:r>
              <a:rPr lang="en-IN" dirty="0"/>
              <a:t> C, ....so on));</a:t>
            </a:r>
            <a:endParaRPr lang="en-US" dirty="0"/>
          </a:p>
        </p:txBody>
      </p:sp>
    </p:spTree>
    <p:extLst>
      <p:ext uri="{BB962C8B-B14F-4D97-AF65-F5344CB8AC3E}">
        <p14:creationId xmlns:p14="http://schemas.microsoft.com/office/powerpoint/2010/main" val="397681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7E030-775B-6DAF-90EB-9BA7A0A8497E}"/>
              </a:ext>
            </a:extLst>
          </p:cNvPr>
          <p:cNvSpPr txBox="1"/>
          <p:nvPr/>
        </p:nvSpPr>
        <p:spPr>
          <a:xfrm>
            <a:off x="0" y="0"/>
            <a:ext cx="12082072" cy="6740307"/>
          </a:xfrm>
          <a:prstGeom prst="rect">
            <a:avLst/>
          </a:prstGeom>
          <a:noFill/>
        </p:spPr>
        <p:txBody>
          <a:bodyPr wrap="square">
            <a:spAutoFit/>
          </a:bodyPr>
          <a:lstStyle/>
          <a:p>
            <a:r>
              <a:rPr lang="en-US" dirty="0"/>
              <a:t>ArrayList Methods:</a:t>
            </a:r>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a:t>The clear() method of ArrayList in Java is used to remove all the elements from a list. The list will be empty after this call returns so do whenever this operation has been performed all elements of the corresponding </a:t>
            </a:r>
            <a:r>
              <a:rPr lang="en-US" dirty="0" err="1"/>
              <a:t>Arraylist</a:t>
            </a:r>
            <a:r>
              <a:rPr lang="en-US" dirty="0"/>
              <a:t> will be deleted so it becomes an essential function for deleting elements in ArrayList from memory leading to optimization.</a:t>
            </a:r>
          </a:p>
          <a:p>
            <a:endParaRPr lang="en-US" dirty="0"/>
          </a:p>
          <a:p>
            <a:r>
              <a:rPr lang="en-US" dirty="0" err="1"/>
              <a:t>isEmpty</a:t>
            </a:r>
            <a:r>
              <a:rPr lang="en-US" dirty="0"/>
              <a:t>()</a:t>
            </a:r>
          </a:p>
          <a:p>
            <a:r>
              <a:rPr lang="en-US" dirty="0" err="1"/>
              <a:t>lastIndexof</a:t>
            </a:r>
            <a:r>
              <a:rPr lang="en-US" dirty="0"/>
              <a:t>()</a:t>
            </a:r>
          </a:p>
          <a:p>
            <a:r>
              <a:rPr lang="en-US" dirty="0"/>
              <a:t>Get()</a:t>
            </a:r>
          </a:p>
          <a:p>
            <a:r>
              <a:rPr lang="en-US" dirty="0"/>
              <a:t>Set()</a:t>
            </a:r>
          </a:p>
          <a:p>
            <a:r>
              <a:rPr lang="en-US" dirty="0"/>
              <a:t>Clone()</a:t>
            </a:r>
          </a:p>
          <a:p>
            <a:r>
              <a:rPr lang="en-US" dirty="0" err="1"/>
              <a:t>removeAll</a:t>
            </a:r>
            <a:r>
              <a:rPr lang="en-US" dirty="0"/>
              <a:t>()</a:t>
            </a:r>
          </a:p>
          <a:p>
            <a:r>
              <a:rPr lang="en-US" dirty="0"/>
              <a:t>Size()</a:t>
            </a:r>
          </a:p>
          <a:p>
            <a:r>
              <a:rPr lang="en-US" dirty="0" err="1"/>
              <a:t>parallelStream</a:t>
            </a:r>
            <a:r>
              <a:rPr lang="en-US" dirty="0"/>
              <a:t>()</a:t>
            </a:r>
          </a:p>
          <a:p>
            <a:r>
              <a:rPr lang="en-US" dirty="0"/>
              <a:t>Stream()</a:t>
            </a:r>
          </a:p>
          <a:p>
            <a:r>
              <a:rPr lang="en-US" dirty="0" err="1"/>
              <a:t>forEach</a:t>
            </a:r>
            <a:r>
              <a:rPr lang="en-US" dirty="0"/>
              <a:t>()</a:t>
            </a:r>
          </a:p>
          <a:p>
            <a:r>
              <a:rPr lang="en-US" dirty="0" err="1"/>
              <a:t>Length</a:t>
            </a:r>
            <a:r>
              <a:rPr lang="en-US" dirty="0" err="1">
                <a:sym typeface="Wingdings" pitchFamily="2" charset="2"/>
              </a:rPr>
              <a:t>array</a:t>
            </a:r>
            <a:endParaRPr lang="en-US" dirty="0">
              <a:sym typeface="Wingdings" pitchFamily="2" charset="2"/>
            </a:endParaRPr>
          </a:p>
          <a:p>
            <a:r>
              <a:rPr lang="en-US" dirty="0">
                <a:sym typeface="Wingdings" pitchFamily="2" charset="2"/>
              </a:rPr>
              <a:t>Length() String/Object</a:t>
            </a:r>
          </a:p>
          <a:p>
            <a:r>
              <a:rPr lang="en-US" dirty="0">
                <a:sym typeface="Wingdings" pitchFamily="2" charset="2"/>
              </a:rPr>
              <a:t>Size()data structures</a:t>
            </a:r>
            <a:endParaRPr lang="en-US" dirty="0"/>
          </a:p>
        </p:txBody>
      </p:sp>
    </p:spTree>
    <p:extLst>
      <p:ext uri="{BB962C8B-B14F-4D97-AF65-F5344CB8AC3E}">
        <p14:creationId xmlns:p14="http://schemas.microsoft.com/office/powerpoint/2010/main" val="160947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56174B-5BA6-0C4A-914E-7ED53EE1E979}"/>
              </a:ext>
            </a:extLst>
          </p:cNvPr>
          <p:cNvSpPr txBox="1"/>
          <p:nvPr/>
        </p:nvSpPr>
        <p:spPr>
          <a:xfrm>
            <a:off x="104930" y="119920"/>
            <a:ext cx="10717967" cy="923330"/>
          </a:xfrm>
          <a:prstGeom prst="rect">
            <a:avLst/>
          </a:prstGeom>
          <a:noFill/>
        </p:spPr>
        <p:txBody>
          <a:bodyPr wrap="square">
            <a:spAutoFit/>
          </a:bodyPr>
          <a:lstStyle/>
          <a:p>
            <a:pPr algn="l" fontAlgn="base"/>
            <a:r>
              <a:rPr lang="en-IN" b="1" i="0" dirty="0">
                <a:solidFill>
                  <a:srgbClr val="273239"/>
                </a:solidFill>
                <a:effectLst/>
                <a:latin typeface="urw-din"/>
              </a:rPr>
              <a:t>Method 1: Using </a:t>
            </a:r>
            <a:r>
              <a:rPr lang="en-IN" b="1" i="0" dirty="0" err="1">
                <a:solidFill>
                  <a:srgbClr val="273239"/>
                </a:solidFill>
                <a:effectLst/>
                <a:latin typeface="urw-din"/>
              </a:rPr>
              <a:t>subList</a:t>
            </a:r>
            <a:r>
              <a:rPr lang="en-IN" b="1" i="0" dirty="0">
                <a:solidFill>
                  <a:srgbClr val="273239"/>
                </a:solidFill>
                <a:effectLst/>
                <a:latin typeface="urw-din"/>
              </a:rPr>
              <a:t>() and clear()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List.subList</a:t>
            </a:r>
            <a:r>
              <a:rPr lang="en-IN" dirty="0"/>
              <a:t>(int </a:t>
            </a:r>
            <a:r>
              <a:rPr lang="en-IN" dirty="0" err="1"/>
              <a:t>fromIndex</a:t>
            </a:r>
            <a:r>
              <a:rPr lang="en-IN" dirty="0"/>
              <a:t>, int </a:t>
            </a:r>
            <a:r>
              <a:rPr lang="en-IN" dirty="0" err="1"/>
              <a:t>toIndex</a:t>
            </a:r>
            <a:r>
              <a:rPr lang="en-IN" dirty="0"/>
              <a:t>).clear()</a:t>
            </a:r>
            <a:endParaRPr lang="en-US" dirty="0"/>
          </a:p>
        </p:txBody>
      </p:sp>
      <p:sp>
        <p:nvSpPr>
          <p:cNvPr id="7" name="TextBox 6">
            <a:extLst>
              <a:ext uri="{FF2B5EF4-FFF2-40B4-BE49-F238E27FC236}">
                <a16:creationId xmlns:a16="http://schemas.microsoft.com/office/drawing/2014/main" id="{7EA819E6-1453-31F4-C1FA-FCACCD0181F7}"/>
              </a:ext>
            </a:extLst>
          </p:cNvPr>
          <p:cNvSpPr txBox="1"/>
          <p:nvPr/>
        </p:nvSpPr>
        <p:spPr>
          <a:xfrm>
            <a:off x="104930" y="1479561"/>
            <a:ext cx="6093500" cy="923330"/>
          </a:xfrm>
          <a:prstGeom prst="rect">
            <a:avLst/>
          </a:prstGeom>
          <a:noFill/>
        </p:spPr>
        <p:txBody>
          <a:bodyPr wrap="square">
            <a:spAutoFit/>
          </a:bodyPr>
          <a:lstStyle/>
          <a:p>
            <a:pPr algn="l" fontAlgn="base"/>
            <a:r>
              <a:rPr lang="en-IN" b="1" i="0" dirty="0">
                <a:solidFill>
                  <a:srgbClr val="273239"/>
                </a:solidFill>
                <a:effectLst/>
                <a:latin typeface="urw-din"/>
              </a:rPr>
              <a:t>Method 2: Using </a:t>
            </a:r>
            <a:r>
              <a:rPr lang="en-IN" b="1" i="0" dirty="0" err="1">
                <a:solidFill>
                  <a:srgbClr val="273239"/>
                </a:solidFill>
                <a:effectLst/>
                <a:latin typeface="urw-din"/>
              </a:rPr>
              <a:t>removeRange</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List.removeRange</a:t>
            </a:r>
            <a:r>
              <a:rPr lang="en-IN" dirty="0"/>
              <a:t>(int </a:t>
            </a:r>
            <a:r>
              <a:rPr lang="en-IN" dirty="0" err="1"/>
              <a:t>fromIndex</a:t>
            </a:r>
            <a:r>
              <a:rPr lang="en-IN" dirty="0"/>
              <a:t>, int </a:t>
            </a:r>
            <a:r>
              <a:rPr lang="en-IN" dirty="0" err="1"/>
              <a:t>toIndex</a:t>
            </a:r>
            <a:r>
              <a:rPr lang="en-IN" dirty="0"/>
              <a:t>)</a:t>
            </a:r>
            <a:endParaRPr lang="en-US" dirty="0"/>
          </a:p>
        </p:txBody>
      </p:sp>
    </p:spTree>
    <p:extLst>
      <p:ext uri="{BB962C8B-B14F-4D97-AF65-F5344CB8AC3E}">
        <p14:creationId xmlns:p14="http://schemas.microsoft.com/office/powerpoint/2010/main" val="186914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B19E8-2B9D-1AAC-2051-24480D2A8C2A}"/>
              </a:ext>
            </a:extLst>
          </p:cNvPr>
          <p:cNvPicPr>
            <a:picLocks noChangeAspect="1"/>
          </p:cNvPicPr>
          <p:nvPr/>
        </p:nvPicPr>
        <p:blipFill>
          <a:blip r:embed="rId2"/>
          <a:stretch>
            <a:fillRect/>
          </a:stretch>
        </p:blipFill>
        <p:spPr>
          <a:xfrm>
            <a:off x="1868838" y="2414393"/>
            <a:ext cx="7772400" cy="3796022"/>
          </a:xfrm>
          <a:prstGeom prst="rect">
            <a:avLst/>
          </a:prstGeom>
        </p:spPr>
      </p:pic>
      <p:sp>
        <p:nvSpPr>
          <p:cNvPr id="6" name="TextBox 5">
            <a:extLst>
              <a:ext uri="{FF2B5EF4-FFF2-40B4-BE49-F238E27FC236}">
                <a16:creationId xmlns:a16="http://schemas.microsoft.com/office/drawing/2014/main" id="{400597B8-3994-951D-A989-0149F36CD981}"/>
              </a:ext>
            </a:extLst>
          </p:cNvPr>
          <p:cNvSpPr txBox="1"/>
          <p:nvPr/>
        </p:nvSpPr>
        <p:spPr>
          <a:xfrm>
            <a:off x="0" y="0"/>
            <a:ext cx="6100010" cy="2031325"/>
          </a:xfrm>
          <a:prstGeom prst="rect">
            <a:avLst/>
          </a:prstGeom>
          <a:noFill/>
        </p:spPr>
        <p:txBody>
          <a:bodyPr wrap="square">
            <a:spAutoFit/>
          </a:bodyPr>
          <a:lstStyle/>
          <a:p>
            <a:r>
              <a:rPr lang="en-US" dirty="0"/>
              <a:t>Java Stream APIs</a:t>
            </a:r>
          </a:p>
          <a:p>
            <a:endParaRPr lang="en-US" dirty="0"/>
          </a:p>
          <a:p>
            <a:pPr marL="285750" indent="-285750">
              <a:buFont typeface="Arial" panose="020B0604020202020204" pitchFamily="34" charset="0"/>
              <a:buChar char="•"/>
            </a:pPr>
            <a:r>
              <a:rPr lang="en-US" dirty="0"/>
              <a:t>one of the major pieces of new functionality Java 8 had added</a:t>
            </a:r>
          </a:p>
          <a:p>
            <a:pPr marL="285750" indent="-285750">
              <a:buFont typeface="Arial" panose="020B0604020202020204" pitchFamily="34" charset="0"/>
              <a:buChar char="•"/>
            </a:pPr>
            <a:r>
              <a:rPr lang="en-US" dirty="0"/>
              <a:t>stream functionality – </a:t>
            </a:r>
            <a:r>
              <a:rPr lang="en-US" dirty="0" err="1"/>
              <a:t>java.util.stream</a:t>
            </a:r>
            <a:r>
              <a:rPr lang="en-US" dirty="0"/>
              <a:t> – which contains classes for processing sequences of elements.</a:t>
            </a:r>
          </a:p>
          <a:p>
            <a:pPr marL="285750" indent="-285750">
              <a:buFont typeface="Arial" panose="020B0604020202020204" pitchFamily="34" charset="0"/>
              <a:buChar char="•"/>
            </a:pPr>
            <a:r>
              <a:rPr lang="en-US" dirty="0"/>
              <a:t>Multi-threading parallel Stream</a:t>
            </a:r>
          </a:p>
        </p:txBody>
      </p:sp>
    </p:spTree>
    <p:extLst>
      <p:ext uri="{BB962C8B-B14F-4D97-AF65-F5344CB8AC3E}">
        <p14:creationId xmlns:p14="http://schemas.microsoft.com/office/powerpoint/2010/main" val="11535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59F8F-B4A3-6897-E3BF-40CC0D5A831F}"/>
              </a:ext>
            </a:extLst>
          </p:cNvPr>
          <p:cNvSpPr txBox="1"/>
          <p:nvPr/>
        </p:nvSpPr>
        <p:spPr>
          <a:xfrm>
            <a:off x="0" y="0"/>
            <a:ext cx="12066814" cy="7017306"/>
          </a:xfrm>
          <a:prstGeom prst="rect">
            <a:avLst/>
          </a:prstGeom>
          <a:noFill/>
        </p:spPr>
        <p:txBody>
          <a:bodyPr wrap="square">
            <a:spAutoFit/>
          </a:bodyPr>
          <a:lstStyle/>
          <a:p>
            <a:r>
              <a:rPr lang="en-US" b="1" dirty="0"/>
              <a:t>Distinct:</a:t>
            </a:r>
          </a:p>
          <a:p>
            <a:endParaRPr lang="en-US" dirty="0"/>
          </a:p>
          <a:p>
            <a:r>
              <a:rPr lang="en-US" dirty="0"/>
              <a:t>distinct() does not take any argument and returns the distinct elements in the stream, eliminating duplicates. It uses the equals() method of the elements to decide whether two elements are equal or not</a:t>
            </a:r>
          </a:p>
          <a:p>
            <a:endParaRPr lang="en-US" dirty="0"/>
          </a:p>
          <a:p>
            <a:r>
              <a:rPr lang="en-US" dirty="0"/>
              <a:t>List&lt;Integer&gt; </a:t>
            </a:r>
            <a:r>
              <a:rPr lang="en-US" dirty="0" err="1"/>
              <a:t>intList</a:t>
            </a:r>
            <a:r>
              <a:rPr lang="en-US" dirty="0"/>
              <a:t> = Arrays.asList(2, 5, 3, 2, 4, 3);</a:t>
            </a:r>
          </a:p>
          <a:p>
            <a:endParaRPr lang="en-US" dirty="0"/>
          </a:p>
          <a:p>
            <a:endParaRPr lang="en-US" b="1" dirty="0"/>
          </a:p>
          <a:p>
            <a:r>
              <a:rPr lang="en-US" b="1" dirty="0"/>
              <a:t>Count:</a:t>
            </a:r>
          </a:p>
          <a:p>
            <a:endParaRPr lang="en-US" dirty="0"/>
          </a:p>
          <a:p>
            <a:r>
              <a:rPr lang="en-US" dirty="0"/>
              <a:t>Count() count number of elements</a:t>
            </a:r>
          </a:p>
          <a:p>
            <a:endParaRPr lang="en-US" dirty="0"/>
          </a:p>
          <a:p>
            <a:endParaRPr lang="en-US" dirty="0"/>
          </a:p>
          <a:p>
            <a:r>
              <a:rPr lang="en-IN" b="1" dirty="0">
                <a:solidFill>
                  <a:srgbClr val="000000"/>
                </a:solidFill>
                <a:latin typeface="ForoSans-Light"/>
              </a:rPr>
              <a:t>Filter:</a:t>
            </a:r>
          </a:p>
          <a:p>
            <a:r>
              <a:rPr lang="en-IN" b="0" i="0" dirty="0">
                <a:solidFill>
                  <a:srgbClr val="000000"/>
                </a:solidFill>
                <a:effectLst/>
                <a:latin typeface="ForoSans-Light"/>
              </a:rPr>
              <a:t>this produces a new stream that contains elements of the original stream that pass a given test (specified by a Predicate).</a:t>
            </a:r>
          </a:p>
          <a:p>
            <a:endParaRPr lang="en-IN"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&gt;50).count());</a:t>
            </a:r>
          </a:p>
          <a:p>
            <a:endParaRPr lang="en-IN" dirty="0">
              <a:solidFill>
                <a:srgbClr val="000000"/>
              </a:solidFill>
              <a:latin typeface="Menlo" panose="020B0609030804020204" pitchFamily="49" charset="0"/>
            </a:endParaRPr>
          </a:p>
          <a:p>
            <a:r>
              <a:rPr lang="en-IN" sz="1800" b="1" dirty="0">
                <a:solidFill>
                  <a:srgbClr val="000000"/>
                </a:solidFill>
                <a:effectLst/>
                <a:latin typeface="Menlo" panose="020B0609030804020204" pitchFamily="49" charset="0"/>
              </a:rPr>
              <a:t>Collect:</a:t>
            </a:r>
          </a:p>
          <a:p>
            <a:endParaRPr lang="en-IN" dirty="0">
              <a:solidFill>
                <a:srgbClr val="000000"/>
              </a:solidFill>
              <a:latin typeface="Menlo" panose="020B0609030804020204" pitchFamily="49" charset="0"/>
            </a:endParaRPr>
          </a:p>
          <a:p>
            <a:r>
              <a:rPr lang="en-IN" b="0" i="0" dirty="0">
                <a:solidFill>
                  <a:srgbClr val="000000"/>
                </a:solidFill>
                <a:effectLst/>
                <a:latin typeface="ForoSans-Light"/>
              </a:rPr>
              <a:t>its one of the common ways to get stuff out of the stream once we are done with all the processing:</a:t>
            </a:r>
          </a:p>
          <a:p>
            <a:endParaRPr lang="en-IN" sz="1800"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IN" sz="180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104953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5804D6-FCCE-2C95-5FBF-E19CBE524B48}"/>
              </a:ext>
            </a:extLst>
          </p:cNvPr>
          <p:cNvSpPr txBox="1"/>
          <p:nvPr/>
        </p:nvSpPr>
        <p:spPr>
          <a:xfrm>
            <a:off x="0" y="0"/>
            <a:ext cx="12192000" cy="7448193"/>
          </a:xfrm>
          <a:prstGeom prst="rect">
            <a:avLst/>
          </a:prstGeom>
          <a:noFill/>
        </p:spPr>
        <p:txBody>
          <a:bodyPr wrap="square">
            <a:spAutoFit/>
          </a:bodyPr>
          <a:lstStyle/>
          <a:p>
            <a:r>
              <a:rPr lang="en-US" b="1" dirty="0"/>
              <a:t>Map function:</a:t>
            </a:r>
            <a:endParaRPr lang="en-US" sz="2000" dirty="0"/>
          </a:p>
          <a:p>
            <a:pPr algn="l"/>
            <a:r>
              <a:rPr lang="en-IN" sz="2000" b="0" i="1" dirty="0">
                <a:solidFill>
                  <a:srgbClr val="000000"/>
                </a:solidFill>
                <a:effectLst/>
                <a:latin typeface="ForoSans-Light"/>
              </a:rPr>
              <a:t>map()</a:t>
            </a:r>
            <a:r>
              <a:rPr lang="en-IN" sz="2000" b="0" i="0" dirty="0">
                <a:solidFill>
                  <a:srgbClr val="000000"/>
                </a:solidFill>
                <a:effectLst/>
                <a:latin typeface="ForoSans-Light"/>
              </a:rPr>
              <a:t> produces a new stream after applying a function to each element of the original stream. The new stream could be of different type.</a:t>
            </a:r>
          </a:p>
          <a:p>
            <a:endParaRPr lang="en-US" sz="2000" dirty="0"/>
          </a:p>
          <a:p>
            <a:r>
              <a:rPr lang="en-US" sz="2000" b="1" dirty="0"/>
              <a:t>For example:</a:t>
            </a:r>
          </a:p>
          <a:p>
            <a:r>
              <a:rPr lang="en-US" sz="2000" dirty="0"/>
              <a:t>it can be Integer.parseInt(String number), which takes a string and returns an Integer.</a:t>
            </a:r>
          </a:p>
          <a:p>
            <a:endParaRPr lang="en-US" sz="2000" dirty="0"/>
          </a:p>
          <a:p>
            <a:r>
              <a:rPr lang="en-US" sz="2000" dirty="0"/>
              <a:t>List&lt;String&gt; numbers = Arrays.asList("1", "2", "3", "4", "5", "6", "7", "8", "9");</a:t>
            </a:r>
          </a:p>
          <a:p>
            <a:r>
              <a:rPr lang="en-US" sz="2000" dirty="0"/>
              <a:t>List&lt;Integer&gt; squares = numbers.stream().map( i -&gt; Integer.parseInt(i)) .collect(Collectors.toList());</a:t>
            </a:r>
          </a:p>
          <a:p>
            <a:endParaRPr lang="en-US" sz="2000" dirty="0"/>
          </a:p>
          <a:p>
            <a:pPr algn="l"/>
            <a:r>
              <a:rPr lang="en-IN" sz="2000" b="0" i="1" dirty="0" err="1">
                <a:solidFill>
                  <a:srgbClr val="000000"/>
                </a:solidFill>
                <a:effectLst/>
                <a:latin typeface="Arial" panose="020B0604020202020204" pitchFamily="34" charset="0"/>
              </a:rPr>
              <a:t>flatMap</a:t>
            </a:r>
            <a:endParaRPr lang="en-IN" sz="2000" b="0" i="0" dirty="0">
              <a:solidFill>
                <a:srgbClr val="000000"/>
              </a:solidFill>
              <a:effectLst/>
              <a:latin typeface="Arial" panose="020B0604020202020204" pitchFamily="34" charset="0"/>
            </a:endParaRPr>
          </a:p>
          <a:p>
            <a:pPr algn="l"/>
            <a:r>
              <a:rPr lang="en-IN" sz="2000" b="0" i="0" dirty="0">
                <a:solidFill>
                  <a:srgbClr val="000000"/>
                </a:solidFill>
                <a:effectLst/>
                <a:latin typeface="ForoSans-Light"/>
              </a:rPr>
              <a:t>A stream can hold complex data structures like </a:t>
            </a:r>
            <a:r>
              <a:rPr lang="en-IN" sz="2000" b="0" i="1" dirty="0">
                <a:solidFill>
                  <a:srgbClr val="000000"/>
                </a:solidFill>
                <a:effectLst/>
                <a:latin typeface="ForoSans-Light"/>
              </a:rPr>
              <a:t>Stream&lt;List&lt;String&gt;&gt;</a:t>
            </a:r>
            <a:r>
              <a:rPr lang="en-IN" sz="2000" b="0" i="0" dirty="0">
                <a:solidFill>
                  <a:srgbClr val="000000"/>
                </a:solidFill>
                <a:effectLst/>
                <a:latin typeface="ForoSans-Light"/>
              </a:rPr>
              <a:t>. In cases like this, </a:t>
            </a:r>
            <a:r>
              <a:rPr lang="en-IN" sz="2000" b="0" i="1" dirty="0" err="1">
                <a:solidFill>
                  <a:srgbClr val="000000"/>
                </a:solidFill>
                <a:effectLst/>
                <a:latin typeface="ForoSans-Light"/>
              </a:rPr>
              <a:t>flatMap</a:t>
            </a:r>
            <a:r>
              <a:rPr lang="en-IN" sz="2000" b="0" i="1" dirty="0">
                <a:solidFill>
                  <a:srgbClr val="000000"/>
                </a:solidFill>
                <a:effectLst/>
                <a:latin typeface="ForoSans-Light"/>
              </a:rPr>
              <a:t>()</a:t>
            </a:r>
            <a:r>
              <a:rPr lang="en-IN" sz="2000" b="0" i="0" dirty="0">
                <a:solidFill>
                  <a:srgbClr val="000000"/>
                </a:solidFill>
                <a:effectLst/>
                <a:latin typeface="ForoSans-Light"/>
              </a:rPr>
              <a:t> helps us to flatten the data structure to simplify further operations:</a:t>
            </a:r>
          </a:p>
          <a:p>
            <a:pPr algn="l"/>
            <a:endParaRPr lang="en-IN" sz="2000" b="0" i="0" dirty="0">
              <a:solidFill>
                <a:srgbClr val="000000"/>
              </a:solidFill>
              <a:effectLst/>
              <a:latin typeface="ForoSans-Light"/>
            </a:endParaRPr>
          </a:p>
          <a:p>
            <a:r>
              <a:rPr lang="en-US" sz="2000" dirty="0"/>
              <a:t>List&lt;List&lt;String&gt;&gt; </a:t>
            </a:r>
            <a:r>
              <a:rPr lang="en-US" sz="2000" dirty="0" err="1"/>
              <a:t>namesNested</a:t>
            </a:r>
            <a:r>
              <a:rPr lang="en-US" sz="2000" dirty="0"/>
              <a:t> = Arrays.asList( </a:t>
            </a:r>
          </a:p>
          <a:p>
            <a:r>
              <a:rPr lang="en-US" sz="2000" dirty="0"/>
              <a:t>      Arrays.asList("Jeff", "Bezos"), </a:t>
            </a:r>
          </a:p>
          <a:p>
            <a:r>
              <a:rPr lang="en-US" sz="2000" dirty="0"/>
              <a:t>      Arrays.asList("Bill", "Gates"), </a:t>
            </a:r>
          </a:p>
          <a:p>
            <a:r>
              <a:rPr lang="en-US" sz="2000" dirty="0"/>
              <a:t>      Arrays.asList("Mark", "Zuckerberg"));</a:t>
            </a:r>
          </a:p>
          <a:p>
            <a:endParaRPr lang="en-US" sz="2000" dirty="0"/>
          </a:p>
          <a:p>
            <a:r>
              <a:rPr lang="en-US" sz="2000" dirty="0"/>
              <a:t>    List&lt;String&gt; </a:t>
            </a:r>
            <a:r>
              <a:rPr lang="en-US" sz="2000" dirty="0" err="1"/>
              <a:t>namesFlatStream</a:t>
            </a:r>
            <a:r>
              <a:rPr lang="en-US" sz="2000" dirty="0"/>
              <a:t> = </a:t>
            </a:r>
            <a:r>
              <a:rPr lang="en-US" sz="2000" dirty="0" err="1"/>
              <a:t>namesNested.stream</a:t>
            </a:r>
            <a:r>
              <a:rPr lang="en-US" sz="2000" dirty="0"/>
              <a:t>()</a:t>
            </a:r>
          </a:p>
          <a:p>
            <a:r>
              <a:rPr lang="en-US" sz="2000" dirty="0"/>
              <a:t>      .</a:t>
            </a:r>
            <a:r>
              <a:rPr lang="en-US" sz="2000" dirty="0" err="1"/>
              <a:t>flatMap</a:t>
            </a:r>
            <a:r>
              <a:rPr lang="en-US" sz="2000" dirty="0"/>
              <a:t>(Collection::stream)</a:t>
            </a:r>
          </a:p>
          <a:p>
            <a:r>
              <a:rPr lang="en-US" sz="2000" dirty="0"/>
              <a:t>      .collect(Collectors.toList());</a:t>
            </a:r>
          </a:p>
          <a:p>
            <a:endParaRPr lang="en-US" sz="2000" dirty="0"/>
          </a:p>
          <a:p>
            <a:endParaRPr lang="en-US" sz="2000" dirty="0"/>
          </a:p>
        </p:txBody>
      </p:sp>
    </p:spTree>
    <p:extLst>
      <p:ext uri="{BB962C8B-B14F-4D97-AF65-F5344CB8AC3E}">
        <p14:creationId xmlns:p14="http://schemas.microsoft.com/office/powerpoint/2010/main" val="354401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A23A6A-B834-0B63-305F-757BDB73EE44}"/>
              </a:ext>
            </a:extLst>
          </p:cNvPr>
          <p:cNvSpPr txBox="1"/>
          <p:nvPr/>
        </p:nvSpPr>
        <p:spPr>
          <a:xfrm>
            <a:off x="-1" y="167279"/>
            <a:ext cx="12426043" cy="3693319"/>
          </a:xfrm>
          <a:prstGeom prst="rect">
            <a:avLst/>
          </a:prstGeom>
          <a:noFill/>
        </p:spPr>
        <p:txBody>
          <a:bodyPr wrap="square">
            <a:spAutoFit/>
          </a:bodyPr>
          <a:lstStyle/>
          <a:p>
            <a:r>
              <a:rPr lang="en-US" b="1" dirty="0" err="1"/>
              <a:t>toArray</a:t>
            </a:r>
            <a:r>
              <a:rPr lang="en-US" b="1" dirty="0"/>
              <a:t>:</a:t>
            </a:r>
          </a:p>
          <a:p>
            <a:endParaRPr lang="en-US" b="1" dirty="0"/>
          </a:p>
          <a:p>
            <a:r>
              <a:rPr lang="en-US" dirty="0"/>
              <a:t>We saw how we used collect() to get data out of the stream. If we need to get an array out of the stream, we can simply use </a:t>
            </a:r>
            <a:r>
              <a:rPr lang="en-US" dirty="0" err="1"/>
              <a:t>toArray</a:t>
            </a:r>
            <a:r>
              <a:rPr lang="en-US" dirty="0"/>
              <a:t>():</a:t>
            </a:r>
          </a:p>
          <a:p>
            <a:endParaRPr lang="en-US" dirty="0"/>
          </a:p>
          <a:p>
            <a:r>
              <a:rPr lang="en-US" dirty="0"/>
              <a:t> Student[] students = </a:t>
            </a:r>
            <a:r>
              <a:rPr lang="en-US" dirty="0" err="1"/>
              <a:t>empList.stream</a:t>
            </a:r>
            <a:r>
              <a:rPr lang="en-US" dirty="0"/>
              <a:t>().</a:t>
            </a:r>
            <a:r>
              <a:rPr lang="en-US" dirty="0" err="1"/>
              <a:t>toArray</a:t>
            </a:r>
            <a:r>
              <a:rPr lang="en-US" dirty="0"/>
              <a:t>(Student[]::new);</a:t>
            </a:r>
          </a:p>
          <a:p>
            <a:endParaRPr lang="en-US" dirty="0"/>
          </a:p>
          <a:p>
            <a:endParaRPr lang="en-US" dirty="0"/>
          </a:p>
          <a:p>
            <a:r>
              <a:rPr lang="en-US" dirty="0"/>
              <a:t>Skip &amp; limit:</a:t>
            </a:r>
          </a:p>
          <a:p>
            <a:endParaRPr lang="en-US" dirty="0"/>
          </a:p>
          <a:p>
            <a:r>
              <a:rPr lang="en-IN" sz="1800" dirty="0">
                <a:solidFill>
                  <a:srgbClr val="000000"/>
                </a:solidFill>
                <a:effectLst/>
                <a:latin typeface="Menlo" panose="020B0609030804020204" pitchFamily="49" charset="0"/>
              </a:rPr>
              <a:t>List&lt;Integer&gt; </a:t>
            </a:r>
            <a:r>
              <a:rPr lang="en-IN" sz="1800" dirty="0">
                <a:solidFill>
                  <a:srgbClr val="6A3E3E"/>
                </a:solidFill>
                <a:effectLst/>
                <a:latin typeface="Menlo" panose="020B0609030804020204" pitchFamily="49" charset="0"/>
              </a:rPr>
              <a:t>squares1</a:t>
            </a:r>
            <a:r>
              <a:rPr lang="en-IN" sz="1800" dirty="0">
                <a:solidFill>
                  <a:srgbClr val="000000"/>
                </a:solidFill>
                <a:effectLst/>
                <a:latin typeface="Menlo" panose="020B0609030804020204" pitchFamily="49" charset="0"/>
              </a:rPr>
              <a:t> = </a:t>
            </a:r>
            <a:r>
              <a:rPr lang="en-IN" sz="1800" dirty="0" err="1">
                <a:solidFill>
                  <a:srgbClr val="6A3E3E"/>
                </a:solidFill>
                <a:effectLst/>
                <a:latin typeface="Menlo" panose="020B0609030804020204" pitchFamily="49" charset="0"/>
              </a:rPr>
              <a:t>squares</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().skip(2).limit(3).collect(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US" dirty="0"/>
          </a:p>
          <a:p>
            <a:endParaRPr lang="en-US" dirty="0"/>
          </a:p>
        </p:txBody>
      </p:sp>
    </p:spTree>
    <p:extLst>
      <p:ext uri="{BB962C8B-B14F-4D97-AF65-F5344CB8AC3E}">
        <p14:creationId xmlns:p14="http://schemas.microsoft.com/office/powerpoint/2010/main" val="143913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5D3D33-6DAA-15E8-E9D8-B0BCF3EEE487}"/>
              </a:ext>
            </a:extLst>
          </p:cNvPr>
          <p:cNvSpPr txBox="1"/>
          <p:nvPr/>
        </p:nvSpPr>
        <p:spPr>
          <a:xfrm>
            <a:off x="589208" y="4934479"/>
            <a:ext cx="11310870" cy="923330"/>
          </a:xfrm>
          <a:prstGeom prst="rect">
            <a:avLst/>
          </a:prstGeom>
          <a:noFill/>
        </p:spPr>
        <p:txBody>
          <a:bodyPr wrap="square">
            <a:spAutoFit/>
          </a:bodyPr>
          <a:lstStyle/>
          <a:p>
            <a:pPr algn="l" fontAlgn="base"/>
            <a:r>
              <a:rPr lang="en-IN" b="1" i="0" dirty="0">
                <a:solidFill>
                  <a:srgbClr val="273239"/>
                </a:solidFill>
                <a:effectLst/>
                <a:latin typeface="urw-din"/>
              </a:rPr>
              <a:t>When to use static variables and methods?</a:t>
            </a:r>
          </a:p>
          <a:p>
            <a:pPr algn="l" fontAlgn="base"/>
            <a:r>
              <a:rPr lang="en-IN" b="0" i="0" dirty="0">
                <a:solidFill>
                  <a:srgbClr val="273239"/>
                </a:solidFill>
                <a:effectLst/>
                <a:latin typeface="urw-din"/>
              </a:rPr>
              <a:t>Use the static variable for the property that is common to all objects. For example, in class Student, all students share the same college name. Use static methods for changing static variables.</a:t>
            </a:r>
          </a:p>
        </p:txBody>
      </p:sp>
      <p:sp>
        <p:nvSpPr>
          <p:cNvPr id="6" name="TextBox 5">
            <a:extLst>
              <a:ext uri="{FF2B5EF4-FFF2-40B4-BE49-F238E27FC236}">
                <a16:creationId xmlns:a16="http://schemas.microsoft.com/office/drawing/2014/main" id="{8DB8BB10-6880-7F0C-24D8-C03084F1399B}"/>
              </a:ext>
            </a:extLst>
          </p:cNvPr>
          <p:cNvSpPr txBox="1"/>
          <p:nvPr/>
        </p:nvSpPr>
        <p:spPr>
          <a:xfrm>
            <a:off x="988454" y="257276"/>
            <a:ext cx="4537655" cy="3693319"/>
          </a:xfrm>
          <a:prstGeom prst="rect">
            <a:avLst/>
          </a:prstGeom>
          <a:noFill/>
        </p:spPr>
        <p:txBody>
          <a:bodyPr wrap="square">
            <a:spAutoFit/>
          </a:bodyPr>
          <a:lstStyle/>
          <a:p>
            <a:r>
              <a:rPr lang="en-US" dirty="0"/>
              <a:t>There are two main restrictions for the static method. They are:</a:t>
            </a:r>
          </a:p>
          <a:p>
            <a:endParaRPr lang="en-US" dirty="0"/>
          </a:p>
          <a:p>
            <a:pPr marL="342900" indent="-342900">
              <a:buFont typeface="+mj-lt"/>
              <a:buAutoNum type="arabicPeriod"/>
            </a:pPr>
            <a:r>
              <a:rPr lang="en-US" dirty="0"/>
              <a:t>The static method can not use non static data member or call non-static method directly.</a:t>
            </a:r>
          </a:p>
          <a:p>
            <a:pPr marL="342900" indent="-342900">
              <a:buFont typeface="+mj-lt"/>
              <a:buAutoNum type="arabicPeriod"/>
            </a:pPr>
            <a:r>
              <a:rPr lang="en-US" dirty="0">
                <a:solidFill>
                  <a:srgbClr val="C00000"/>
                </a:solidFill>
              </a:rPr>
              <a:t>this</a:t>
            </a:r>
            <a:r>
              <a:rPr lang="en-US" dirty="0"/>
              <a:t> and </a:t>
            </a:r>
            <a:r>
              <a:rPr lang="en-US" dirty="0">
                <a:solidFill>
                  <a:srgbClr val="C00000"/>
                </a:solidFill>
              </a:rPr>
              <a:t>super</a:t>
            </a:r>
            <a:r>
              <a:rPr lang="en-US" dirty="0"/>
              <a:t> cannot be used in static context.</a:t>
            </a:r>
          </a:p>
          <a:p>
            <a:pPr marL="342900" indent="-342900">
              <a:buFont typeface="+mj-lt"/>
              <a:buAutoNum type="arabicPeriod"/>
            </a:pPr>
            <a:r>
              <a:rPr lang="en-IN" b="0" i="0" dirty="0">
                <a:solidFill>
                  <a:srgbClr val="273239"/>
                </a:solidFill>
                <a:effectLst/>
                <a:latin typeface="urw-din"/>
              </a:rPr>
              <a:t>We can create static variables at the class level only.</a:t>
            </a:r>
            <a:endParaRPr lang="en-US" b="0" i="0" dirty="0">
              <a:solidFill>
                <a:srgbClr val="273239"/>
              </a:solidFill>
              <a:effectLst/>
              <a:latin typeface="urw-din"/>
            </a:endParaRPr>
          </a:p>
          <a:p>
            <a:pPr marL="342900" indent="-342900">
              <a:buFont typeface="+mj-lt"/>
              <a:buAutoNum type="arabicPeriod"/>
            </a:pPr>
            <a:r>
              <a:rPr lang="en-US" dirty="0"/>
              <a:t>static block and static variables are executed in the order they are present in a program.</a:t>
            </a:r>
          </a:p>
        </p:txBody>
      </p:sp>
    </p:spTree>
    <p:extLst>
      <p:ext uri="{BB962C8B-B14F-4D97-AF65-F5344CB8AC3E}">
        <p14:creationId xmlns:p14="http://schemas.microsoft.com/office/powerpoint/2010/main" val="35369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11E9E-CF85-162B-1148-69D5A8DB8315}"/>
              </a:ext>
            </a:extLst>
          </p:cNvPr>
          <p:cNvSpPr txBox="1"/>
          <p:nvPr/>
        </p:nvSpPr>
        <p:spPr>
          <a:xfrm>
            <a:off x="182106" y="180529"/>
            <a:ext cx="11798084" cy="2862322"/>
          </a:xfrm>
          <a:prstGeom prst="rect">
            <a:avLst/>
          </a:prstGeom>
          <a:noFill/>
        </p:spPr>
        <p:txBody>
          <a:bodyPr wrap="square">
            <a:spAutoFit/>
          </a:bodyPr>
          <a:lstStyle/>
          <a:p>
            <a:r>
              <a:rPr lang="en-IN" b="1" i="0" dirty="0" err="1">
                <a:solidFill>
                  <a:srgbClr val="273239"/>
                </a:solidFill>
                <a:effectLst/>
                <a:latin typeface="urw-din"/>
              </a:rPr>
              <a:t>allMatch</a:t>
            </a:r>
            <a:r>
              <a:rPr lang="en-IN" b="1" i="0" dirty="0">
                <a:solidFill>
                  <a:srgbClr val="273239"/>
                </a:solidFill>
                <a:effectLst/>
                <a:latin typeface="urw-din"/>
              </a:rPr>
              <a:t>(Predicate predicate)</a:t>
            </a:r>
          </a:p>
          <a:p>
            <a:endParaRPr lang="en-IN" b="1" dirty="0">
              <a:solidFill>
                <a:srgbClr val="273239"/>
              </a:solidFill>
              <a:latin typeface="urw-din"/>
            </a:endParaRPr>
          </a:p>
          <a:p>
            <a:r>
              <a:rPr lang="en-IN" b="0" i="0" dirty="0">
                <a:solidFill>
                  <a:srgbClr val="273239"/>
                </a:solidFill>
                <a:effectLst/>
                <a:latin typeface="urw-din"/>
              </a:rPr>
              <a:t> returns whether all elements of this stream match the provided predicate.</a:t>
            </a:r>
          </a:p>
          <a:p>
            <a:endParaRPr lang="en-IN" b="0" i="0" dirty="0">
              <a:solidFill>
                <a:srgbClr val="273239"/>
              </a:solidFill>
              <a:effectLst/>
              <a:latin typeface="urw-din"/>
            </a:endParaRPr>
          </a:p>
          <a:p>
            <a:r>
              <a:rPr lang="en-IN" dirty="0" err="1">
                <a:effectLst/>
              </a:rPr>
              <a:t>boolean</a:t>
            </a:r>
            <a:r>
              <a:rPr lang="en-IN" dirty="0">
                <a:effectLst/>
              </a:rPr>
              <a:t> </a:t>
            </a:r>
            <a:r>
              <a:rPr lang="en-IN" dirty="0" err="1">
                <a:effectLst/>
              </a:rPr>
              <a:t>allMatch</a:t>
            </a:r>
            <a:r>
              <a:rPr lang="en-IN" dirty="0">
                <a:effectLst/>
              </a:rPr>
              <a:t>(Predicate&lt;? super T&gt; predicate)</a:t>
            </a:r>
            <a:r>
              <a:rPr lang="en-IN" dirty="0"/>
              <a:t> </a:t>
            </a:r>
          </a:p>
          <a:p>
            <a:endParaRPr lang="en-IN" dirty="0"/>
          </a:p>
          <a:p>
            <a:r>
              <a:rPr lang="en-IN" dirty="0"/>
              <a:t>Where, T is the type of the input to the predicate and the function returns true if either all elements of the stream match the provided predicate, or the stream is empty, otherwise false.</a:t>
            </a:r>
            <a:endParaRPr lang="en-US" dirty="0"/>
          </a:p>
          <a:p>
            <a:endParaRPr lang="en-US" dirty="0"/>
          </a:p>
          <a:p>
            <a:r>
              <a:rPr lang="en-IN" dirty="0" err="1"/>
              <a:t>boolean</a:t>
            </a:r>
            <a:r>
              <a:rPr lang="en-IN" b="0" i="0" dirty="0">
                <a:solidFill>
                  <a:srgbClr val="273239"/>
                </a:solidFill>
                <a:effectLst/>
                <a:latin typeface="Consolas" panose="020B0609020204030204" pitchFamily="49" charset="0"/>
              </a:rPr>
              <a:t> </a:t>
            </a:r>
            <a:r>
              <a:rPr lang="en-IN" dirty="0"/>
              <a:t>answer = </a:t>
            </a:r>
            <a:r>
              <a:rPr lang="en-IN" dirty="0" err="1"/>
              <a:t>list.stream</a:t>
            </a:r>
            <a:r>
              <a:rPr lang="en-IN" dirty="0"/>
              <a:t>().</a:t>
            </a:r>
            <a:r>
              <a:rPr lang="en-IN" dirty="0" err="1"/>
              <a:t>allMatch</a:t>
            </a:r>
            <a:r>
              <a:rPr lang="en-IN" dirty="0"/>
              <a:t>(n-&gt; n % 3</a:t>
            </a:r>
            <a:r>
              <a:rPr lang="en-IN" b="0" i="0" dirty="0">
                <a:solidFill>
                  <a:srgbClr val="273239"/>
                </a:solidFill>
                <a:effectLst/>
                <a:latin typeface="Consolas" panose="020B0609020204030204" pitchFamily="49" charset="0"/>
              </a:rPr>
              <a:t> </a:t>
            </a:r>
            <a:r>
              <a:rPr lang="en-IN" dirty="0"/>
              <a:t>==0);</a:t>
            </a:r>
            <a:endParaRPr lang="en-US" dirty="0"/>
          </a:p>
        </p:txBody>
      </p:sp>
      <p:sp>
        <p:nvSpPr>
          <p:cNvPr id="11" name="TextBox 10">
            <a:extLst>
              <a:ext uri="{FF2B5EF4-FFF2-40B4-BE49-F238E27FC236}">
                <a16:creationId xmlns:a16="http://schemas.microsoft.com/office/drawing/2014/main" id="{858D5C58-5988-FCB7-FC09-B3F86C0484F8}"/>
              </a:ext>
            </a:extLst>
          </p:cNvPr>
          <p:cNvSpPr txBox="1"/>
          <p:nvPr/>
        </p:nvSpPr>
        <p:spPr>
          <a:xfrm>
            <a:off x="182106" y="3429000"/>
            <a:ext cx="11286640" cy="3970318"/>
          </a:xfrm>
          <a:prstGeom prst="rect">
            <a:avLst/>
          </a:prstGeom>
          <a:noFill/>
        </p:spPr>
        <p:txBody>
          <a:bodyPr wrap="square">
            <a:spAutoFit/>
          </a:bodyPr>
          <a:lstStyle/>
          <a:p>
            <a:r>
              <a:rPr lang="en-IN" b="1" i="0" dirty="0" err="1">
                <a:solidFill>
                  <a:srgbClr val="273239"/>
                </a:solidFill>
                <a:effectLst/>
                <a:latin typeface="urw-din"/>
              </a:rPr>
              <a:t>anyMatch</a:t>
            </a:r>
            <a:r>
              <a:rPr lang="en-IN" b="1" i="0" dirty="0">
                <a:solidFill>
                  <a:srgbClr val="273239"/>
                </a:solidFill>
                <a:effectLst/>
                <a:latin typeface="urw-din"/>
              </a:rPr>
              <a:t>(Predicate predicate)</a:t>
            </a:r>
            <a:r>
              <a:rPr lang="en-IN" b="0" i="0" dirty="0">
                <a:solidFill>
                  <a:srgbClr val="273239"/>
                </a:solidFill>
                <a:effectLst/>
                <a:latin typeface="urw-din"/>
              </a:rPr>
              <a:t> </a:t>
            </a:r>
          </a:p>
          <a:p>
            <a:endParaRPr lang="en-IN" dirty="0">
              <a:solidFill>
                <a:srgbClr val="273239"/>
              </a:solidFill>
              <a:latin typeface="urw-din"/>
            </a:endParaRPr>
          </a:p>
          <a:p>
            <a:r>
              <a:rPr lang="en-IN" b="0" i="0" dirty="0">
                <a:solidFill>
                  <a:srgbClr val="273239"/>
                </a:solidFill>
                <a:effectLst/>
                <a:latin typeface="urw-din"/>
              </a:rPr>
              <a:t>returns whether any elements of this stream match the provided predicate.</a:t>
            </a:r>
          </a:p>
          <a:p>
            <a:endParaRPr lang="en-IN" dirty="0">
              <a:solidFill>
                <a:srgbClr val="273239"/>
              </a:solidFill>
              <a:latin typeface="urw-din"/>
            </a:endParaRPr>
          </a:p>
          <a:p>
            <a:r>
              <a:rPr lang="en-IN" dirty="0" err="1">
                <a:effectLst/>
              </a:rPr>
              <a:t>boolean</a:t>
            </a:r>
            <a:r>
              <a:rPr lang="en-IN" dirty="0">
                <a:effectLst/>
              </a:rPr>
              <a:t> </a:t>
            </a:r>
            <a:r>
              <a:rPr lang="en-IN" dirty="0" err="1">
                <a:effectLst/>
              </a:rPr>
              <a:t>anyMatch</a:t>
            </a:r>
            <a:r>
              <a:rPr lang="en-IN" dirty="0">
                <a:effectLst/>
              </a:rPr>
              <a:t>(Predicate&lt;? super T&gt; predicate)</a:t>
            </a:r>
            <a:r>
              <a:rPr lang="en-IN" dirty="0"/>
              <a:t> </a:t>
            </a:r>
          </a:p>
          <a:p>
            <a:endParaRPr lang="en-IN" dirty="0"/>
          </a:p>
          <a:p>
            <a:r>
              <a:rPr lang="en-IN" dirty="0"/>
              <a:t>Where, T is the type of the input to the predicate and the function returns true if any elements of the stream match the provided predicate, otherwise false.</a:t>
            </a:r>
          </a:p>
          <a:p>
            <a:endParaRPr lang="en-US" dirty="0"/>
          </a:p>
          <a:p>
            <a:pPr algn="l" rtl="0" fontAlgn="base"/>
            <a:r>
              <a:rPr lang="en-IN" b="0" i="0" dirty="0" err="1">
                <a:solidFill>
                  <a:srgbClr val="273239"/>
                </a:solidFill>
                <a:effectLst/>
                <a:latin typeface="Consolas" panose="020B0609020204030204" pitchFamily="49" charset="0"/>
              </a:rPr>
              <a:t>boolean</a:t>
            </a:r>
            <a:r>
              <a:rPr lang="en-IN" b="0" i="0" dirty="0">
                <a:solidFill>
                  <a:srgbClr val="273239"/>
                </a:solidFill>
                <a:effectLst/>
                <a:latin typeface="Consolas" panose="020B0609020204030204" pitchFamily="49" charset="0"/>
              </a:rPr>
              <a:t> answer = </a:t>
            </a:r>
            <a:r>
              <a:rPr lang="en-IN" b="0" i="0" dirty="0" err="1">
                <a:solidFill>
                  <a:srgbClr val="273239"/>
                </a:solidFill>
                <a:effectLst/>
                <a:latin typeface="Consolas" panose="020B0609020204030204" pitchFamily="49" charset="0"/>
              </a:rPr>
              <a:t>list.stream</a:t>
            </a:r>
            <a:r>
              <a:rPr lang="en-IN" b="0" i="0" dirty="0">
                <a:solidFill>
                  <a:srgbClr val="273239"/>
                </a:solidFill>
                <a:effectLst/>
                <a:latin typeface="Consolas" panose="020B0609020204030204" pitchFamily="49" charset="0"/>
              </a:rPr>
              <a:t>().</a:t>
            </a:r>
            <a:r>
              <a:rPr lang="en-IN" b="0" i="0" dirty="0" err="1">
                <a:solidFill>
                  <a:srgbClr val="273239"/>
                </a:solidFill>
                <a:effectLst/>
                <a:latin typeface="Consolas" panose="020B0609020204030204" pitchFamily="49" charset="0"/>
              </a:rPr>
              <a:t>anyMatch</a:t>
            </a:r>
            <a:r>
              <a:rPr lang="en-IN" b="0" i="0" dirty="0">
                <a:solidFill>
                  <a:srgbClr val="273239"/>
                </a:solidFill>
                <a:effectLst/>
                <a:latin typeface="Consolas" panose="020B0609020204030204" pitchFamily="49" charset="0"/>
              </a:rPr>
              <a:t>(n</a:t>
            </a:r>
          </a:p>
          <a:p>
            <a:pPr algn="l" rtl="0" fontAlgn="base"/>
            <a:r>
              <a:rPr lang="en-IN" b="0" i="0" dirty="0">
                <a:solidFill>
                  <a:srgbClr val="273239"/>
                </a:solidFill>
                <a:effectLst/>
                <a:latin typeface="Consolas" panose="020B0609020204030204" pitchFamily="49" charset="0"/>
              </a:rPr>
              <a:t>                     -&gt; (n * (n + 1)) / 4 == 5);</a:t>
            </a:r>
          </a:p>
          <a:p>
            <a:pPr algn="l" rtl="0" fontAlgn="base"/>
            <a:endParaRPr lang="en-IN" dirty="0">
              <a:solidFill>
                <a:srgbClr val="273239"/>
              </a:solidFill>
              <a:latin typeface="Consolas" panose="020B0609020204030204" pitchFamily="49" charset="0"/>
            </a:endParaRPr>
          </a:p>
          <a:p>
            <a:pPr algn="l" rtl="0" fontAlgn="base"/>
            <a:endParaRPr lang="en-IN" b="0" i="0" dirty="0">
              <a:solidFill>
                <a:srgbClr val="273239"/>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3505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6B089-9A42-74A3-5D15-21227BB9A6AF}"/>
              </a:ext>
            </a:extLst>
          </p:cNvPr>
          <p:cNvPicPr>
            <a:picLocks noChangeAspect="1"/>
          </p:cNvPicPr>
          <p:nvPr/>
        </p:nvPicPr>
        <p:blipFill>
          <a:blip r:embed="rId2"/>
          <a:stretch>
            <a:fillRect/>
          </a:stretch>
        </p:blipFill>
        <p:spPr>
          <a:xfrm>
            <a:off x="62753" y="1973341"/>
            <a:ext cx="12174069" cy="4592382"/>
          </a:xfrm>
          <a:prstGeom prst="rect">
            <a:avLst/>
          </a:prstGeom>
        </p:spPr>
      </p:pic>
      <p:sp>
        <p:nvSpPr>
          <p:cNvPr id="6" name="TextBox 5">
            <a:extLst>
              <a:ext uri="{FF2B5EF4-FFF2-40B4-BE49-F238E27FC236}">
                <a16:creationId xmlns:a16="http://schemas.microsoft.com/office/drawing/2014/main" id="{8DA2F613-C1BD-1434-8E27-FB10D4220793}"/>
              </a:ext>
            </a:extLst>
          </p:cNvPr>
          <p:cNvSpPr txBox="1"/>
          <p:nvPr/>
        </p:nvSpPr>
        <p:spPr>
          <a:xfrm>
            <a:off x="304800" y="292277"/>
            <a:ext cx="11689976" cy="923330"/>
          </a:xfrm>
          <a:prstGeom prst="rect">
            <a:avLst/>
          </a:prstGeom>
          <a:noFill/>
        </p:spPr>
        <p:txBody>
          <a:bodyPr wrap="square">
            <a:spAutoFit/>
          </a:bodyPr>
          <a:lstStyle/>
          <a:p>
            <a:r>
              <a:rPr lang="en-IN" b="0" i="0" dirty="0">
                <a:solidFill>
                  <a:srgbClr val="000000"/>
                </a:solidFill>
                <a:effectLst/>
                <a:latin typeface="Segoe UI" panose="020F0502020204030204" pitchFamily="34" charset="0"/>
              </a:rPr>
              <a:t>Write an interface called </a:t>
            </a:r>
            <a:r>
              <a:rPr lang="en-IN" dirty="0" err="1"/>
              <a:t>GeometricObject</a:t>
            </a:r>
            <a:r>
              <a:rPr lang="en-IN" b="0" i="0" dirty="0">
                <a:solidFill>
                  <a:srgbClr val="000000"/>
                </a:solidFill>
                <a:effectLst/>
                <a:latin typeface="Segoe UI" panose="020B0502040204020203" pitchFamily="34" charset="0"/>
              </a:rPr>
              <a:t>, which contains 2 </a:t>
            </a:r>
            <a:r>
              <a:rPr lang="en-IN" dirty="0"/>
              <a:t>abstract</a:t>
            </a:r>
            <a:r>
              <a:rPr lang="en-IN" b="0" i="0" dirty="0">
                <a:solidFill>
                  <a:srgbClr val="000000"/>
                </a:solidFill>
                <a:effectLst/>
                <a:latin typeface="Segoe UI" panose="020B0502040204020203" pitchFamily="34" charset="0"/>
              </a:rPr>
              <a:t> methods: </a:t>
            </a:r>
            <a:r>
              <a:rPr lang="en-IN" dirty="0" err="1"/>
              <a:t>getArea</a:t>
            </a:r>
            <a:r>
              <a:rPr lang="en-IN" dirty="0"/>
              <a:t>()</a:t>
            </a:r>
            <a:r>
              <a:rPr lang="en-IN" b="0" i="0" dirty="0">
                <a:solidFill>
                  <a:srgbClr val="000000"/>
                </a:solidFill>
                <a:effectLst/>
                <a:latin typeface="Segoe UI" panose="020B0502040204020203" pitchFamily="34" charset="0"/>
              </a:rPr>
              <a:t> and </a:t>
            </a:r>
            <a:r>
              <a:rPr lang="en-IN" dirty="0" err="1"/>
              <a:t>getPerimeter</a:t>
            </a:r>
            <a:r>
              <a:rPr lang="en-IN" dirty="0"/>
              <a:t>()</a:t>
            </a:r>
            <a:r>
              <a:rPr lang="en-IN" b="0" i="0" dirty="0">
                <a:solidFill>
                  <a:srgbClr val="000000"/>
                </a:solidFill>
                <a:effectLst/>
                <a:latin typeface="Segoe UI" panose="020B0502040204020203" pitchFamily="34" charset="0"/>
              </a:rPr>
              <a:t>, as shown in the class diagram. Also write an implementation class called </a:t>
            </a:r>
            <a:r>
              <a:rPr lang="en-IN" dirty="0"/>
              <a:t>Circle</a:t>
            </a:r>
            <a:r>
              <a:rPr lang="en-IN" b="0" i="0" dirty="0">
                <a:solidFill>
                  <a:srgbClr val="000000"/>
                </a:solidFill>
                <a:effectLst/>
                <a:latin typeface="Segoe UI" panose="020B0502040204020203" pitchFamily="34" charset="0"/>
              </a:rPr>
              <a:t>. Mark all the overridden methods with annotation </a:t>
            </a:r>
            <a:r>
              <a:rPr lang="en-IN" dirty="0"/>
              <a:t>@Override</a:t>
            </a:r>
            <a:endParaRPr lang="en-US" dirty="0"/>
          </a:p>
        </p:txBody>
      </p:sp>
    </p:spTree>
    <p:extLst>
      <p:ext uri="{BB962C8B-B14F-4D97-AF65-F5344CB8AC3E}">
        <p14:creationId xmlns:p14="http://schemas.microsoft.com/office/powerpoint/2010/main" val="30206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92BEDD-CA61-E0A1-E7E7-860A291662E9}"/>
              </a:ext>
            </a:extLst>
          </p:cNvPr>
          <p:cNvSpPr txBox="1"/>
          <p:nvPr/>
        </p:nvSpPr>
        <p:spPr>
          <a:xfrm>
            <a:off x="125568" y="289679"/>
            <a:ext cx="9069947" cy="2862322"/>
          </a:xfrm>
          <a:prstGeom prst="rect">
            <a:avLst/>
          </a:prstGeom>
          <a:noFill/>
        </p:spPr>
        <p:txBody>
          <a:bodyPr wrap="square">
            <a:spAutoFit/>
          </a:bodyPr>
          <a:lstStyle/>
          <a:p>
            <a:r>
              <a:rPr lang="en-IN" b="0" i="0" dirty="0">
                <a:solidFill>
                  <a:srgbClr val="610B38"/>
                </a:solidFill>
                <a:effectLst/>
                <a:latin typeface="erdana"/>
              </a:rPr>
              <a:t>this keyword in Java</a:t>
            </a:r>
          </a:p>
          <a:p>
            <a:endParaRPr lang="en-IN" b="0" i="0" dirty="0">
              <a:solidFill>
                <a:srgbClr val="610B38"/>
              </a:solidFill>
              <a:effectLst/>
              <a:latin typeface="erdana"/>
            </a:endParaRPr>
          </a:p>
          <a:p>
            <a:r>
              <a:rPr lang="en-US" dirty="0"/>
              <a:t>Usage of java this keyword.</a:t>
            </a:r>
          </a:p>
          <a:p>
            <a:endParaRPr lang="en-US" dirty="0"/>
          </a:p>
          <a:p>
            <a:pPr marL="342900" indent="-342900">
              <a:buFont typeface="+mj-lt"/>
              <a:buAutoNum type="arabicPeriod"/>
            </a:pPr>
            <a:r>
              <a:rPr lang="en-US" dirty="0"/>
              <a:t>this can be used to refer current class instance variable.</a:t>
            </a:r>
          </a:p>
          <a:p>
            <a:pPr marL="342900" indent="-342900">
              <a:buFont typeface="+mj-lt"/>
              <a:buAutoNum type="arabicPeriod"/>
            </a:pPr>
            <a:r>
              <a:rPr lang="en-US" dirty="0"/>
              <a:t>this can be used to invoke current class method (implicitly)</a:t>
            </a:r>
          </a:p>
          <a:p>
            <a:pPr marL="342900" indent="-342900">
              <a:buFont typeface="+mj-lt"/>
              <a:buAutoNum type="arabicPeriod"/>
            </a:pPr>
            <a:r>
              <a:rPr lang="en-US" dirty="0"/>
              <a:t>this() can be used to invoke current class constructor.</a:t>
            </a:r>
          </a:p>
          <a:p>
            <a:pPr marL="342900" indent="-342900">
              <a:buFont typeface="+mj-lt"/>
              <a:buAutoNum type="arabicPeriod"/>
            </a:pPr>
            <a:r>
              <a:rPr lang="en-US" dirty="0"/>
              <a:t>this can be passed as an argument in the method call.</a:t>
            </a:r>
          </a:p>
          <a:p>
            <a:pPr marL="342900" indent="-342900">
              <a:buFont typeface="+mj-lt"/>
              <a:buAutoNum type="arabicPeriod"/>
            </a:pPr>
            <a:r>
              <a:rPr lang="en-US" dirty="0"/>
              <a:t>this can be passed as argument in the constructor call.</a:t>
            </a:r>
          </a:p>
          <a:p>
            <a:pPr marL="342900" indent="-342900">
              <a:buFont typeface="+mj-lt"/>
              <a:buAutoNum type="arabicPeriod"/>
            </a:pPr>
            <a:r>
              <a:rPr lang="en-US" dirty="0"/>
              <a:t>this can be used to return the current class instance from the method.</a:t>
            </a:r>
          </a:p>
        </p:txBody>
      </p:sp>
    </p:spTree>
    <p:extLst>
      <p:ext uri="{BB962C8B-B14F-4D97-AF65-F5344CB8AC3E}">
        <p14:creationId xmlns:p14="http://schemas.microsoft.com/office/powerpoint/2010/main" val="298927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1164A-7800-1F33-2530-3C4EBFAE5424}"/>
              </a:ext>
            </a:extLst>
          </p:cNvPr>
          <p:cNvSpPr txBox="1"/>
          <p:nvPr/>
        </p:nvSpPr>
        <p:spPr>
          <a:xfrm>
            <a:off x="0" y="616020"/>
            <a:ext cx="11430000" cy="1107996"/>
          </a:xfrm>
          <a:prstGeom prst="rect">
            <a:avLst/>
          </a:prstGeom>
          <a:noFill/>
        </p:spPr>
        <p:txBody>
          <a:bodyPr wrap="square">
            <a:spAutoFit/>
          </a:bodyPr>
          <a:lstStyle/>
          <a:p>
            <a:r>
              <a:rPr lang="en-US" sz="2400" b="1" dirty="0"/>
              <a:t>Super Keyword in Java</a:t>
            </a:r>
          </a:p>
          <a:p>
            <a:endParaRPr lang="en-US" sz="2400" b="1" dirty="0"/>
          </a:p>
          <a:p>
            <a:r>
              <a:rPr lang="en-US" dirty="0"/>
              <a:t>The super keyword in Java is a reference variable which is used to refer immediate parent class object.</a:t>
            </a:r>
          </a:p>
        </p:txBody>
      </p:sp>
      <p:pic>
        <p:nvPicPr>
          <p:cNvPr id="6" name="Picture 5">
            <a:extLst>
              <a:ext uri="{FF2B5EF4-FFF2-40B4-BE49-F238E27FC236}">
                <a16:creationId xmlns:a16="http://schemas.microsoft.com/office/drawing/2014/main" id="{9FFF6563-6C6A-337C-B06E-ADBC2691734D}"/>
              </a:ext>
            </a:extLst>
          </p:cNvPr>
          <p:cNvPicPr>
            <a:picLocks noChangeAspect="1"/>
          </p:cNvPicPr>
          <p:nvPr/>
        </p:nvPicPr>
        <p:blipFill>
          <a:blip r:embed="rId2"/>
          <a:stretch>
            <a:fillRect/>
          </a:stretch>
        </p:blipFill>
        <p:spPr>
          <a:xfrm>
            <a:off x="1701798" y="293914"/>
            <a:ext cx="7213601" cy="6270083"/>
          </a:xfrm>
          <a:prstGeom prst="rect">
            <a:avLst/>
          </a:prstGeom>
        </p:spPr>
      </p:pic>
    </p:spTree>
    <p:extLst>
      <p:ext uri="{BB962C8B-B14F-4D97-AF65-F5344CB8AC3E}">
        <p14:creationId xmlns:p14="http://schemas.microsoft.com/office/powerpoint/2010/main" val="330609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0D35D-6822-71BF-09C6-696093FD12A4}"/>
              </a:ext>
            </a:extLst>
          </p:cNvPr>
          <p:cNvSpPr txBox="1"/>
          <p:nvPr/>
        </p:nvSpPr>
        <p:spPr>
          <a:xfrm>
            <a:off x="437882" y="257578"/>
            <a:ext cx="2264659" cy="461665"/>
          </a:xfrm>
          <a:prstGeom prst="rect">
            <a:avLst/>
          </a:prstGeom>
          <a:noFill/>
        </p:spPr>
        <p:txBody>
          <a:bodyPr wrap="none" rtlCol="0">
            <a:spAutoFit/>
          </a:bodyPr>
          <a:lstStyle/>
          <a:p>
            <a:r>
              <a:rPr lang="en-US" sz="2400" dirty="0"/>
              <a:t>OOPS concepts()</a:t>
            </a:r>
          </a:p>
        </p:txBody>
      </p:sp>
      <p:sp>
        <p:nvSpPr>
          <p:cNvPr id="3" name="TextBox 2">
            <a:extLst>
              <a:ext uri="{FF2B5EF4-FFF2-40B4-BE49-F238E27FC236}">
                <a16:creationId xmlns:a16="http://schemas.microsoft.com/office/drawing/2014/main" id="{AE880D4C-7999-15D3-03B6-4F105A39BB9F}"/>
              </a:ext>
            </a:extLst>
          </p:cNvPr>
          <p:cNvSpPr txBox="1"/>
          <p:nvPr/>
        </p:nvSpPr>
        <p:spPr>
          <a:xfrm>
            <a:off x="553791" y="1017431"/>
            <a:ext cx="1152659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Inheritance</a:t>
            </a:r>
          </a:p>
          <a:p>
            <a:pPr marL="285750" indent="-285750">
              <a:buFont typeface="Arial" panose="020B0604020202020204" pitchFamily="34" charset="0"/>
              <a:buChar char="•"/>
            </a:pPr>
            <a:r>
              <a:rPr lang="en-US" dirty="0"/>
              <a:t>Polymorphism</a:t>
            </a:r>
          </a:p>
          <a:p>
            <a:pPr marL="285750" indent="-285750">
              <a:buFont typeface="Arial" panose="020B0604020202020204" pitchFamily="34" charset="0"/>
              <a:buChar char="•"/>
            </a:pPr>
            <a:r>
              <a:rPr lang="en-US" dirty="0"/>
              <a:t>Abstraction</a:t>
            </a:r>
          </a:p>
          <a:p>
            <a:pPr marL="285750" indent="-285750">
              <a:buFont typeface="Arial" panose="020B0604020202020204" pitchFamily="34" charset="0"/>
              <a:buChar char="•"/>
            </a:pPr>
            <a:r>
              <a:rPr lang="en-US" dirty="0"/>
              <a:t>Encapsulation</a:t>
            </a:r>
          </a:p>
        </p:txBody>
      </p:sp>
      <p:pic>
        <p:nvPicPr>
          <p:cNvPr id="4" name="Picture 3">
            <a:extLst>
              <a:ext uri="{FF2B5EF4-FFF2-40B4-BE49-F238E27FC236}">
                <a16:creationId xmlns:a16="http://schemas.microsoft.com/office/drawing/2014/main" id="{3297B4F7-F026-E7C7-8FDA-22807E7094B9}"/>
              </a:ext>
            </a:extLst>
          </p:cNvPr>
          <p:cNvPicPr>
            <a:picLocks noChangeAspect="1"/>
          </p:cNvPicPr>
          <p:nvPr/>
        </p:nvPicPr>
        <p:blipFill>
          <a:blip r:embed="rId2"/>
          <a:stretch>
            <a:fillRect/>
          </a:stretch>
        </p:blipFill>
        <p:spPr>
          <a:xfrm>
            <a:off x="7025640" y="4206032"/>
            <a:ext cx="5440680" cy="2651968"/>
          </a:xfrm>
          <a:prstGeom prst="rect">
            <a:avLst/>
          </a:prstGeom>
        </p:spPr>
      </p:pic>
      <p:sp>
        <p:nvSpPr>
          <p:cNvPr id="7" name="TextBox 6">
            <a:extLst>
              <a:ext uri="{FF2B5EF4-FFF2-40B4-BE49-F238E27FC236}">
                <a16:creationId xmlns:a16="http://schemas.microsoft.com/office/drawing/2014/main" id="{BD6E07F7-B512-5450-0893-45F789BB85AC}"/>
              </a:ext>
            </a:extLst>
          </p:cNvPr>
          <p:cNvSpPr txBox="1"/>
          <p:nvPr/>
        </p:nvSpPr>
        <p:spPr>
          <a:xfrm>
            <a:off x="221086" y="2819193"/>
            <a:ext cx="11859296" cy="2123658"/>
          </a:xfrm>
          <a:prstGeom prst="rect">
            <a:avLst/>
          </a:prstGeom>
          <a:noFill/>
        </p:spPr>
        <p:txBody>
          <a:bodyPr wrap="square">
            <a:spAutoFit/>
          </a:bodyPr>
          <a:lstStyle/>
          <a:p>
            <a:pPr marL="285750" indent="-285750">
              <a:buFont typeface="Arial" panose="020B0604020202020204" pitchFamily="34" charset="0"/>
              <a:buChar char="•"/>
            </a:pPr>
            <a:r>
              <a:rPr lang="en-US" sz="2400" dirty="0"/>
              <a:t>Inheritance(extends)</a:t>
            </a:r>
          </a:p>
          <a:p>
            <a:r>
              <a:rPr lang="en-US" dirty="0"/>
              <a:t>         Inheritance in Java is a mechanism in which one object acquires all the properties and behaviors of a parent object.</a:t>
            </a:r>
          </a:p>
          <a:p>
            <a:endParaRPr lang="en-US" dirty="0"/>
          </a:p>
          <a:p>
            <a:endParaRPr lang="en-US" dirty="0"/>
          </a:p>
          <a:p>
            <a:r>
              <a:rPr lang="en-IN" b="0" i="0" dirty="0">
                <a:solidFill>
                  <a:srgbClr val="000000"/>
                </a:solidFill>
                <a:effectLst/>
                <a:latin typeface="inter-regular"/>
              </a:rPr>
              <a:t>         adv: Code Reusability.</a:t>
            </a:r>
          </a:p>
          <a:p>
            <a:endParaRPr lang="en-IN" b="0" i="0" dirty="0">
              <a:solidFill>
                <a:srgbClr val="000000"/>
              </a:solidFill>
              <a:effectLst/>
              <a:latin typeface="inter-regular"/>
            </a:endParaRPr>
          </a:p>
          <a:p>
            <a:r>
              <a:rPr lang="en-IN" dirty="0">
                <a:solidFill>
                  <a:srgbClr val="000000"/>
                </a:solidFill>
                <a:latin typeface="inter-regular"/>
              </a:rPr>
              <a:t>         disadv: Multiple inheritance not supported</a:t>
            </a:r>
            <a:endParaRPr lang="en-US" dirty="0"/>
          </a:p>
        </p:txBody>
      </p:sp>
    </p:spTree>
    <p:extLst>
      <p:ext uri="{BB962C8B-B14F-4D97-AF65-F5344CB8AC3E}">
        <p14:creationId xmlns:p14="http://schemas.microsoft.com/office/powerpoint/2010/main" val="384113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ADFA-2B23-67D1-CFE3-3D87F9C15E74}"/>
              </a:ext>
            </a:extLst>
          </p:cNvPr>
          <p:cNvSpPr txBox="1"/>
          <p:nvPr/>
        </p:nvSpPr>
        <p:spPr>
          <a:xfrm>
            <a:off x="198120" y="167640"/>
            <a:ext cx="1983492" cy="461665"/>
          </a:xfrm>
          <a:prstGeom prst="rect">
            <a:avLst/>
          </a:prstGeom>
          <a:noFill/>
        </p:spPr>
        <p:txBody>
          <a:bodyPr wrap="none" rtlCol="0">
            <a:spAutoFit/>
          </a:bodyPr>
          <a:lstStyle/>
          <a:p>
            <a:r>
              <a:rPr lang="en-US" sz="2400" dirty="0"/>
              <a:t>Polymorphism</a:t>
            </a:r>
          </a:p>
        </p:txBody>
      </p:sp>
      <p:sp>
        <p:nvSpPr>
          <p:cNvPr id="5" name="TextBox 4">
            <a:extLst>
              <a:ext uri="{FF2B5EF4-FFF2-40B4-BE49-F238E27FC236}">
                <a16:creationId xmlns:a16="http://schemas.microsoft.com/office/drawing/2014/main" id="{1F41A151-57DA-909D-CD93-9E7613ACAB0A}"/>
              </a:ext>
            </a:extLst>
          </p:cNvPr>
          <p:cNvSpPr txBox="1"/>
          <p:nvPr/>
        </p:nvSpPr>
        <p:spPr>
          <a:xfrm>
            <a:off x="396240" y="629305"/>
            <a:ext cx="11597640" cy="5632311"/>
          </a:xfrm>
          <a:prstGeom prst="rect">
            <a:avLst/>
          </a:prstGeom>
          <a:noFill/>
        </p:spPr>
        <p:txBody>
          <a:bodyPr wrap="square" rtlCol="0">
            <a:spAutoFit/>
          </a:bodyPr>
          <a:lstStyle/>
          <a:p>
            <a:r>
              <a:rPr lang="en-US" b="1" dirty="0"/>
              <a:t>Method overloading</a:t>
            </a:r>
          </a:p>
          <a:p>
            <a:r>
              <a:rPr lang="en-US" dirty="0"/>
              <a:t>          If a class has multiple methods having same name but different in parameters, it is known as Method Overloading.</a:t>
            </a:r>
          </a:p>
          <a:p>
            <a:endParaRPr lang="en-US" b="1" dirty="0"/>
          </a:p>
          <a:p>
            <a:r>
              <a:rPr lang="en-US" b="1" dirty="0"/>
              <a:t>There are two ways to overload the method in java</a:t>
            </a:r>
          </a:p>
          <a:p>
            <a:endParaRPr lang="en-US" dirty="0"/>
          </a:p>
          <a:p>
            <a:pPr marL="285750" indent="-285750">
              <a:buFont typeface="Arial" panose="020B0604020202020204" pitchFamily="34" charset="0"/>
              <a:buChar char="•"/>
            </a:pPr>
            <a:r>
              <a:rPr lang="en-US" dirty="0"/>
              <a:t>By changing number of arguments</a:t>
            </a:r>
          </a:p>
          <a:p>
            <a:pPr marL="285750" indent="-285750">
              <a:buFont typeface="Arial" panose="020B0604020202020204" pitchFamily="34" charset="0"/>
              <a:buChar char="•"/>
            </a:pPr>
            <a:r>
              <a:rPr lang="en-US" dirty="0"/>
              <a:t>By changing the data type</a:t>
            </a:r>
          </a:p>
          <a:p>
            <a:endParaRPr lang="en-US" dirty="0"/>
          </a:p>
          <a:p>
            <a:r>
              <a:rPr lang="en-US" b="1" dirty="0"/>
              <a:t>Method Overriding</a:t>
            </a:r>
          </a:p>
          <a:p>
            <a:r>
              <a:rPr lang="en-US" dirty="0"/>
              <a:t>         If subclass (child class) has the same method as declared in the parent class, it is known as method overriding in Java.</a:t>
            </a:r>
          </a:p>
          <a:p>
            <a:endParaRPr lang="en-US" dirty="0"/>
          </a:p>
          <a:p>
            <a:r>
              <a:rPr lang="en-US" b="1" dirty="0"/>
              <a:t>Usage of Java Method Overriding</a:t>
            </a:r>
          </a:p>
          <a:p>
            <a:pPr marL="342900" indent="-342900">
              <a:buFont typeface="Arial" panose="020B0604020202020204" pitchFamily="34" charset="0"/>
              <a:buChar char="•"/>
            </a:pPr>
            <a:r>
              <a:rPr lang="en-US" dirty="0"/>
              <a:t>Method overriding is used to provide the specific implementation of a method which is already provided by its superclass.</a:t>
            </a:r>
          </a:p>
          <a:p>
            <a:pPr marL="342900" indent="-342900">
              <a:buFont typeface="Arial" panose="020B0604020202020204" pitchFamily="34" charset="0"/>
              <a:buChar char="•"/>
            </a:pPr>
            <a:r>
              <a:rPr lang="en-US" dirty="0"/>
              <a:t>Method overriding is used for runtime polymorphism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Rules for Java Method Overriding</a:t>
            </a:r>
          </a:p>
          <a:p>
            <a:pPr marL="342900" indent="-342900">
              <a:buFont typeface="Arial" panose="020B0604020202020204" pitchFamily="34" charset="0"/>
              <a:buChar char="•"/>
            </a:pPr>
            <a:r>
              <a:rPr lang="en-US" dirty="0"/>
              <a:t>The method must have the same name as in the parent class</a:t>
            </a:r>
          </a:p>
          <a:p>
            <a:pPr marL="342900" indent="-342900">
              <a:buFont typeface="Arial" panose="020B0604020202020204" pitchFamily="34" charset="0"/>
              <a:buChar char="•"/>
            </a:pPr>
            <a:r>
              <a:rPr lang="en-US" dirty="0"/>
              <a:t>The method must have the same parameter as in the parent class.</a:t>
            </a:r>
          </a:p>
        </p:txBody>
      </p:sp>
    </p:spTree>
    <p:extLst>
      <p:ext uri="{BB962C8B-B14F-4D97-AF65-F5344CB8AC3E}">
        <p14:creationId xmlns:p14="http://schemas.microsoft.com/office/powerpoint/2010/main" val="173128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73999-E842-07AC-F546-D6A020705B2C}"/>
              </a:ext>
            </a:extLst>
          </p:cNvPr>
          <p:cNvSpPr txBox="1"/>
          <p:nvPr/>
        </p:nvSpPr>
        <p:spPr>
          <a:xfrm>
            <a:off x="537692" y="304627"/>
            <a:ext cx="11555569" cy="2308324"/>
          </a:xfrm>
          <a:prstGeom prst="rect">
            <a:avLst/>
          </a:prstGeom>
          <a:noFill/>
        </p:spPr>
        <p:txBody>
          <a:bodyPr wrap="square">
            <a:spAutoFit/>
          </a:bodyPr>
          <a:lstStyle/>
          <a:p>
            <a:r>
              <a:rPr lang="en-US" dirty="0"/>
              <a:t>Abstraction in Java</a:t>
            </a:r>
          </a:p>
          <a:p>
            <a:r>
              <a:rPr lang="en-US" dirty="0"/>
              <a:t>Abstraction is a process of hiding the implementation details and showing only functionality to the user.</a:t>
            </a:r>
          </a:p>
          <a:p>
            <a:endParaRPr lang="en-US" dirty="0"/>
          </a:p>
          <a:p>
            <a:pPr algn="just"/>
            <a:r>
              <a:rPr lang="en-IN" b="0" i="0" dirty="0">
                <a:solidFill>
                  <a:srgbClr val="333333"/>
                </a:solidFill>
                <a:effectLst/>
                <a:latin typeface="inter-regular"/>
              </a:rPr>
              <a:t>There are two ways to achieve abstraction in java</a:t>
            </a:r>
          </a:p>
          <a:p>
            <a:pPr algn="just">
              <a:buFont typeface="+mj-lt"/>
              <a:buAutoNum type="arabicPeriod"/>
            </a:pPr>
            <a:r>
              <a:rPr lang="en-IN" b="0" i="0" dirty="0">
                <a:solidFill>
                  <a:srgbClr val="000000"/>
                </a:solidFill>
                <a:effectLst/>
                <a:latin typeface="inter-regular"/>
              </a:rPr>
              <a:t>Abstract class (0 to 100%)</a:t>
            </a:r>
          </a:p>
          <a:p>
            <a:pPr algn="just">
              <a:buFont typeface="+mj-lt"/>
              <a:buAutoNum type="arabicPeriod"/>
            </a:pPr>
            <a:r>
              <a:rPr lang="en-IN" b="0" i="0" dirty="0">
                <a:solidFill>
                  <a:srgbClr val="000000"/>
                </a:solidFill>
                <a:effectLst/>
                <a:latin typeface="inter-regular"/>
              </a:rPr>
              <a:t>Interface (100%)</a:t>
            </a:r>
          </a:p>
          <a:p>
            <a:pPr algn="just">
              <a:buFont typeface="+mj-lt"/>
              <a:buAutoNum type="arabicPeriod"/>
            </a:pPr>
            <a:endParaRPr lang="en-IN" dirty="0">
              <a:solidFill>
                <a:srgbClr val="000000"/>
              </a:solidFill>
              <a:latin typeface="inter-regular"/>
            </a:endParaRPr>
          </a:p>
          <a:p>
            <a:endParaRPr lang="en-US" dirty="0"/>
          </a:p>
        </p:txBody>
      </p:sp>
      <p:pic>
        <p:nvPicPr>
          <p:cNvPr id="6" name="Picture 5">
            <a:extLst>
              <a:ext uri="{FF2B5EF4-FFF2-40B4-BE49-F238E27FC236}">
                <a16:creationId xmlns:a16="http://schemas.microsoft.com/office/drawing/2014/main" id="{F098F04D-5C16-B176-D95E-36D05D3D6811}"/>
              </a:ext>
            </a:extLst>
          </p:cNvPr>
          <p:cNvPicPr>
            <a:picLocks noChangeAspect="1"/>
          </p:cNvPicPr>
          <p:nvPr/>
        </p:nvPicPr>
        <p:blipFill>
          <a:blip r:embed="rId2"/>
          <a:stretch>
            <a:fillRect/>
          </a:stretch>
        </p:blipFill>
        <p:spPr>
          <a:xfrm>
            <a:off x="3771132" y="590532"/>
            <a:ext cx="8674687" cy="6186940"/>
          </a:xfrm>
          <a:prstGeom prst="rect">
            <a:avLst/>
          </a:prstGeom>
        </p:spPr>
      </p:pic>
      <p:sp>
        <p:nvSpPr>
          <p:cNvPr id="8" name="TextBox 7">
            <a:extLst>
              <a:ext uri="{FF2B5EF4-FFF2-40B4-BE49-F238E27FC236}">
                <a16:creationId xmlns:a16="http://schemas.microsoft.com/office/drawing/2014/main" id="{EC491C77-55C7-0B3C-2EB4-256CE721D53C}"/>
              </a:ext>
            </a:extLst>
          </p:cNvPr>
          <p:cNvSpPr txBox="1"/>
          <p:nvPr/>
        </p:nvSpPr>
        <p:spPr>
          <a:xfrm>
            <a:off x="185134" y="2529840"/>
            <a:ext cx="6130342" cy="2308324"/>
          </a:xfrm>
          <a:prstGeom prst="rect">
            <a:avLst/>
          </a:prstGeom>
          <a:noFill/>
        </p:spPr>
        <p:txBody>
          <a:bodyPr wrap="square">
            <a:spAutoFit/>
          </a:bodyPr>
          <a:lstStyle/>
          <a:p>
            <a:pPr algn="just"/>
            <a:r>
              <a:rPr lang="en-IN" b="0" i="0" dirty="0">
                <a:solidFill>
                  <a:srgbClr val="000000"/>
                </a:solidFill>
                <a:effectLst/>
                <a:latin typeface="inter-regular"/>
              </a:rPr>
              <a:t>Abstract class in Java</a:t>
            </a:r>
          </a:p>
          <a:p>
            <a:pPr algn="just"/>
            <a:r>
              <a:rPr lang="en-IN" b="0" i="0" dirty="0">
                <a:solidFill>
                  <a:srgbClr val="000000"/>
                </a:solidFill>
                <a:effectLst/>
                <a:latin typeface="inter-regular"/>
              </a:rPr>
              <a:t>A class which is declared as abstract is known as an abstract class. It can have abstract and non-abstract methods. It needs to be extended and its method implemented. It cannot be instantiated.</a:t>
            </a:r>
          </a:p>
          <a:p>
            <a:pPr algn="just"/>
            <a:endParaRPr lang="en-IN" dirty="0">
              <a:solidFill>
                <a:srgbClr val="000000"/>
              </a:solidFill>
              <a:latin typeface="inter-regular"/>
            </a:endParaRPr>
          </a:p>
          <a:p>
            <a:pPr algn="just"/>
            <a:endParaRPr lang="en-IN" b="0" i="0" dirty="0">
              <a:solidFill>
                <a:srgbClr val="000000"/>
              </a:solidFill>
              <a:effectLst/>
              <a:latin typeface="inter-regular"/>
            </a:endParaRPr>
          </a:p>
          <a:p>
            <a:pPr algn="just"/>
            <a:r>
              <a:rPr lang="en-IN" dirty="0">
                <a:solidFill>
                  <a:srgbClr val="000000"/>
                </a:solidFill>
                <a:latin typeface="inter-regular"/>
              </a:rPr>
              <a:t>Boolean login(String </a:t>
            </a:r>
            <a:r>
              <a:rPr lang="en-IN" dirty="0" err="1">
                <a:solidFill>
                  <a:srgbClr val="000000"/>
                </a:solidFill>
                <a:latin typeface="inter-regular"/>
              </a:rPr>
              <a:t>username,String</a:t>
            </a:r>
            <a:r>
              <a:rPr lang="en-IN" dirty="0">
                <a:solidFill>
                  <a:srgbClr val="000000"/>
                </a:solidFill>
                <a:latin typeface="inter-regular"/>
              </a:rPr>
              <a:t> password);</a:t>
            </a:r>
          </a:p>
        </p:txBody>
      </p:sp>
    </p:spTree>
    <p:extLst>
      <p:ext uri="{BB962C8B-B14F-4D97-AF65-F5344CB8AC3E}">
        <p14:creationId xmlns:p14="http://schemas.microsoft.com/office/powerpoint/2010/main" val="1949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A245E-9B8B-9EEB-46A1-F0937462BFD7}"/>
              </a:ext>
            </a:extLst>
          </p:cNvPr>
          <p:cNvSpPr txBox="1"/>
          <p:nvPr/>
        </p:nvSpPr>
        <p:spPr>
          <a:xfrm>
            <a:off x="408904" y="207727"/>
            <a:ext cx="11478296" cy="3970318"/>
          </a:xfrm>
          <a:prstGeom prst="rect">
            <a:avLst/>
          </a:prstGeom>
          <a:noFill/>
        </p:spPr>
        <p:txBody>
          <a:bodyPr wrap="square">
            <a:spAutoFit/>
          </a:bodyPr>
          <a:lstStyle/>
          <a:p>
            <a:r>
              <a:rPr lang="en-US" dirty="0"/>
              <a:t>Interface in Java</a:t>
            </a:r>
          </a:p>
          <a:p>
            <a:endParaRPr lang="en-US" dirty="0"/>
          </a:p>
          <a:p>
            <a:r>
              <a:rPr lang="en-US" dirty="0"/>
              <a:t>An interface in Java is a blueprint of a class. It has static constants and abstract methods.</a:t>
            </a:r>
          </a:p>
          <a:p>
            <a:endParaRPr lang="en-US" dirty="0"/>
          </a:p>
          <a:p>
            <a:r>
              <a:rPr lang="en-US" dirty="0"/>
              <a:t>The interface in Java is a mechanism to achieve abstraction. There can be only abstract methods in the Java interface, not method body. It is used to achieve abstraction and multiple inheritance in Java.</a:t>
            </a:r>
          </a:p>
          <a:p>
            <a:endParaRPr lang="en-US" dirty="0"/>
          </a:p>
          <a:p>
            <a:pPr marL="285750" indent="-285750" algn="just">
              <a:buFont typeface="Arial" panose="020B0604020202020204" pitchFamily="34" charset="0"/>
              <a:buChar char="•"/>
            </a:pPr>
            <a:r>
              <a:rPr lang="en-IN" b="0" i="0" dirty="0">
                <a:solidFill>
                  <a:srgbClr val="333333"/>
                </a:solidFill>
                <a:effectLst/>
                <a:latin typeface="inter-regular"/>
              </a:rPr>
              <a:t>It cannot be instantiated just like the abstract class.</a:t>
            </a:r>
          </a:p>
          <a:p>
            <a:pPr marL="285750" indent="-285750" algn="just">
              <a:buFont typeface="Arial" panose="020B0604020202020204" pitchFamily="34" charset="0"/>
              <a:buChar char="•"/>
            </a:pPr>
            <a:r>
              <a:rPr lang="en-IN" b="0" i="0" dirty="0">
                <a:solidFill>
                  <a:srgbClr val="333333"/>
                </a:solidFill>
                <a:effectLst/>
                <a:latin typeface="inter-regular"/>
              </a:rPr>
              <a:t>Since Java 8, we can have </a:t>
            </a:r>
            <a:r>
              <a:rPr lang="en-IN" b="1" i="0" dirty="0">
                <a:solidFill>
                  <a:srgbClr val="333333"/>
                </a:solidFill>
                <a:effectLst/>
                <a:latin typeface="inter-bold"/>
              </a:rPr>
              <a:t>default and static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b="0" i="0" dirty="0">
                <a:solidFill>
                  <a:srgbClr val="333333"/>
                </a:solidFill>
                <a:effectLst/>
                <a:latin typeface="inter-regular"/>
              </a:rPr>
              <a:t>Since Java 9, we can have </a:t>
            </a:r>
            <a:r>
              <a:rPr lang="en-IN" b="1" i="0" dirty="0">
                <a:solidFill>
                  <a:srgbClr val="333333"/>
                </a:solidFill>
                <a:effectLst/>
                <a:latin typeface="inter-bold"/>
              </a:rPr>
              <a:t>private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dirty="0">
                <a:solidFill>
                  <a:srgbClr val="333333"/>
                </a:solidFill>
                <a:latin typeface="inter-regular"/>
              </a:rPr>
              <a:t>Implements keyword is used</a:t>
            </a:r>
          </a:p>
          <a:p>
            <a:pPr marL="285750" indent="-285750" algn="just">
              <a:buFont typeface="Arial" panose="020B0604020202020204" pitchFamily="34" charset="0"/>
              <a:buChar char="•"/>
            </a:pPr>
            <a:r>
              <a:rPr lang="en-IN" dirty="0">
                <a:solidFill>
                  <a:srgbClr val="333333"/>
                </a:solidFill>
                <a:latin typeface="inter-regular"/>
              </a:rPr>
              <a:t>Multiple inheritance</a:t>
            </a:r>
          </a:p>
          <a:p>
            <a:pPr marL="285750" indent="-285750" algn="just">
              <a:buFont typeface="Arial" panose="020B0604020202020204" pitchFamily="34" charset="0"/>
              <a:buChar char="•"/>
            </a:pPr>
            <a:endParaRPr lang="en-IN" b="0" i="0" dirty="0">
              <a:solidFill>
                <a:srgbClr val="333333"/>
              </a:solidFill>
              <a:effectLst/>
              <a:latin typeface="inter-regular"/>
            </a:endParaRPr>
          </a:p>
          <a:p>
            <a:endParaRPr lang="en-US" dirty="0"/>
          </a:p>
        </p:txBody>
      </p:sp>
      <p:pic>
        <p:nvPicPr>
          <p:cNvPr id="6" name="Picture 5">
            <a:extLst>
              <a:ext uri="{FF2B5EF4-FFF2-40B4-BE49-F238E27FC236}">
                <a16:creationId xmlns:a16="http://schemas.microsoft.com/office/drawing/2014/main" id="{A8C6A5D9-0AB2-59BF-41D9-70D3FD50B86C}"/>
              </a:ext>
            </a:extLst>
          </p:cNvPr>
          <p:cNvPicPr>
            <a:picLocks noChangeAspect="1"/>
          </p:cNvPicPr>
          <p:nvPr/>
        </p:nvPicPr>
        <p:blipFill>
          <a:blip r:embed="rId2"/>
          <a:stretch>
            <a:fillRect/>
          </a:stretch>
        </p:blipFill>
        <p:spPr>
          <a:xfrm>
            <a:off x="4783893" y="3970573"/>
            <a:ext cx="7289800" cy="2679700"/>
          </a:xfrm>
          <a:prstGeom prst="rect">
            <a:avLst/>
          </a:prstGeom>
        </p:spPr>
      </p:pic>
    </p:spTree>
    <p:extLst>
      <p:ext uri="{BB962C8B-B14F-4D97-AF65-F5344CB8AC3E}">
        <p14:creationId xmlns:p14="http://schemas.microsoft.com/office/powerpoint/2010/main" val="3484175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7839</TotalTime>
  <Words>2539</Words>
  <Application>Microsoft Macintosh PowerPoint</Application>
  <PresentationFormat>Widescreen</PresentationFormat>
  <Paragraphs>289</Paragraphs>
  <Slides>31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Calibri Light</vt:lpstr>
      <vt:lpstr>Consolas</vt:lpstr>
      <vt:lpstr>DM Sans</vt:lpstr>
      <vt:lpstr>erdana</vt:lpstr>
      <vt:lpstr>ForoSans-Light</vt:lpstr>
      <vt:lpstr>inter-bold</vt:lpstr>
      <vt:lpstr>inter-regular</vt:lpstr>
      <vt:lpstr>Menlo</vt:lpstr>
      <vt:lpstr>Segoe UI</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Syed</dc:creator>
  <cp:lastModifiedBy>Hussain, Syed</cp:lastModifiedBy>
  <cp:revision>13</cp:revision>
  <dcterms:created xsi:type="dcterms:W3CDTF">2022-12-11T16:17:58Z</dcterms:created>
  <dcterms:modified xsi:type="dcterms:W3CDTF">2022-12-20T14:41:20Z</dcterms:modified>
</cp:coreProperties>
</file>